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sldIdLst>
    <p:sldId id="256" r:id="rId2"/>
    <p:sldId id="273" r:id="rId3"/>
    <p:sldId id="274" r:id="rId4"/>
    <p:sldId id="275" r:id="rId5"/>
    <p:sldId id="277" r:id="rId6"/>
    <p:sldId id="276" r:id="rId7"/>
    <p:sldId id="279" r:id="rId8"/>
    <p:sldId id="280" r:id="rId9"/>
    <p:sldId id="278" r:id="rId10"/>
    <p:sldId id="257" r:id="rId11"/>
    <p:sldId id="281" r:id="rId12"/>
    <p:sldId id="260" r:id="rId13"/>
    <p:sldId id="270" r:id="rId14"/>
    <p:sldId id="259" r:id="rId15"/>
    <p:sldId id="271" r:id="rId16"/>
    <p:sldId id="269" r:id="rId17"/>
    <p:sldId id="284" r:id="rId18"/>
    <p:sldId id="266" r:id="rId19"/>
    <p:sldId id="264" r:id="rId20"/>
    <p:sldId id="282" r:id="rId21"/>
    <p:sldId id="268" r:id="rId22"/>
    <p:sldId id="267" r:id="rId23"/>
    <p:sldId id="258" r:id="rId24"/>
    <p:sldId id="286" r:id="rId25"/>
    <p:sldId id="285" r:id="rId26"/>
    <p:sldId id="287" r:id="rId27"/>
    <p:sldId id="283" r:id="rId28"/>
    <p:sldId id="27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099" autoAdjust="0"/>
    <p:restoredTop sz="94660"/>
  </p:normalViewPr>
  <p:slideViewPr>
    <p:cSldViewPr>
      <p:cViewPr varScale="1">
        <p:scale>
          <a:sx n="67" d="100"/>
          <a:sy n="67" d="100"/>
        </p:scale>
        <p:origin x="-9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39FE64-F6CA-4A20-BF7E-B3B6FC55974B}" type="datetimeFigureOut">
              <a:rPr lang="en-US" smtClean="0"/>
              <a:pPr/>
              <a:t>5/31/2012</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074930-4622-4AD3-87B1-D056C2C333D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074930-4622-4AD3-87B1-D056C2C333DE}"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0"/>
          <p:cNvSpPr>
            <a:spLocks noGrp="1" noChangeArrowheads="1"/>
          </p:cNvSpPr>
          <p:nvPr>
            <p:ph type="sldNum"/>
          </p:nvPr>
        </p:nvSpPr>
        <p:spPr>
          <a:ln/>
        </p:spPr>
        <p:txBody>
          <a:bodyPr/>
          <a:lstStyle/>
          <a:p>
            <a:fld id="{81DB9194-57B0-4D99-BB9F-07680D227165}" type="slidenum">
              <a:rPr lang="en-AU"/>
              <a:pPr/>
              <a:t>5</a:t>
            </a:fld>
            <a:endParaRPr lang="en-AU"/>
          </a:p>
        </p:txBody>
      </p:sp>
      <p:sp>
        <p:nvSpPr>
          <p:cNvPr id="55297" name="Text Box 1"/>
          <p:cNvSpPr txBox="1">
            <a:spLocks noChangeArrowheads="1"/>
          </p:cNvSpPr>
          <p:nvPr/>
        </p:nvSpPr>
        <p:spPr bwMode="auto">
          <a:xfrm>
            <a:off x="1928813" y="142876"/>
            <a:ext cx="2667000" cy="2000250"/>
          </a:xfrm>
          <a:prstGeom prst="rect">
            <a:avLst/>
          </a:prstGeom>
          <a:solidFill>
            <a:srgbClr val="FFFFFF"/>
          </a:solidFill>
          <a:ln w="9360">
            <a:solidFill>
              <a:srgbClr val="000000"/>
            </a:solidFill>
            <a:miter lim="800000"/>
            <a:headEnd/>
            <a:tailEnd/>
          </a:ln>
          <a:effectLst/>
        </p:spPr>
        <p:txBody>
          <a:bodyPr wrap="none" anchor="ctr"/>
          <a:lstStyle/>
          <a:p>
            <a:endParaRPr lang="en-US"/>
          </a:p>
        </p:txBody>
      </p:sp>
      <p:sp>
        <p:nvSpPr>
          <p:cNvPr id="55298" name="Text Box 2"/>
          <p:cNvSpPr txBox="1">
            <a:spLocks noGrp="1" noChangeArrowheads="1"/>
          </p:cNvSpPr>
          <p:nvPr>
            <p:ph type="body"/>
          </p:nvPr>
        </p:nvSpPr>
        <p:spPr bwMode="auto">
          <a:xfrm>
            <a:off x="142876" y="2286000"/>
            <a:ext cx="6572250" cy="6572250"/>
          </a:xfrm>
          <a:prstGeom prst="rect">
            <a:avLst/>
          </a:prstGeom>
          <a:noFill/>
          <a:ln>
            <a:round/>
            <a:headEnd/>
            <a:tailEnd/>
          </a:ln>
        </p:spPr>
        <p:txBody>
          <a:bodyPr lIns="90000" tIns="73440" rIns="90000" bIns="46800"/>
          <a:lstStyle/>
          <a:p>
            <a:pPr marL="228600" indent="-228600">
              <a:lnSpc>
                <a:spcPct val="87000"/>
              </a:lnSpc>
              <a:spcBef>
                <a:spcPct val="0"/>
              </a:spcBef>
              <a:spcAft>
                <a:spcPts val="600"/>
              </a:spcAft>
              <a:buFont typeface="Times New Roman" pitchFamily="18" charset="0"/>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n-AU" sz="1100" dirty="0">
                <a:latin typeface="Arial" pitchFamily="34" charset="0"/>
              </a:rPr>
              <a:t>The way we re-organise teaching</a:t>
            </a:r>
          </a:p>
          <a:p>
            <a:pPr marL="228600" indent="-228600">
              <a:lnSpc>
                <a:spcPct val="87000"/>
              </a:lnSpc>
              <a:spcBef>
                <a:spcPct val="0"/>
              </a:spcBef>
              <a:spcAft>
                <a:spcPts val="600"/>
              </a:spcAft>
              <a:buFont typeface="Times New Roman" pitchFamily="18" charset="0"/>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n-AU" sz="1100" dirty="0">
                <a:latin typeface="Arial" pitchFamily="34" charset="0"/>
              </a:rPr>
              <a:t>The way we re-think about learning</a:t>
            </a:r>
          </a:p>
          <a:p>
            <a:pPr marL="228600" indent="-228600">
              <a:lnSpc>
                <a:spcPct val="87000"/>
              </a:lnSpc>
              <a:spcBef>
                <a:spcPct val="0"/>
              </a:spcBef>
              <a:spcAft>
                <a:spcPts val="600"/>
              </a:spcAft>
              <a:buFont typeface="Times New Roman" pitchFamily="18" charset="0"/>
              <a:buAutoNum type="arabicPeriod"/>
              <a:tabLst>
                <a:tab pos="228600" algn="l"/>
                <a:tab pos="676275" algn="l"/>
                <a:tab pos="1125538" algn="l"/>
                <a:tab pos="1574800" algn="l"/>
                <a:tab pos="2024063" algn="l"/>
                <a:tab pos="2473325" algn="l"/>
                <a:tab pos="2922588" algn="l"/>
                <a:tab pos="3371850" algn="l"/>
                <a:tab pos="3821113" algn="l"/>
                <a:tab pos="4270375" algn="l"/>
                <a:tab pos="4719638" algn="l"/>
                <a:tab pos="5168900" algn="l"/>
                <a:tab pos="5618163" algn="l"/>
                <a:tab pos="6067425" algn="l"/>
                <a:tab pos="6516688" algn="l"/>
                <a:tab pos="6965950" algn="l"/>
                <a:tab pos="7415213" algn="l"/>
                <a:tab pos="7864475" algn="l"/>
                <a:tab pos="8313738" algn="l"/>
                <a:tab pos="8763000" algn="l"/>
                <a:tab pos="9212263" algn="l"/>
              </a:tabLst>
            </a:pPr>
            <a:r>
              <a:rPr lang="en-AU" sz="1100" dirty="0">
                <a:latin typeface="Arial" pitchFamily="34" charset="0"/>
              </a:rPr>
              <a:t>The way we re-use new technologies</a:t>
            </a:r>
          </a:p>
        </p:txBody>
      </p:sp>
      <p:sp>
        <p:nvSpPr>
          <p:cNvPr id="55299" name="Text Box 3"/>
          <p:cNvSpPr txBox="1">
            <a:spLocks noChangeArrowheads="1"/>
          </p:cNvSpPr>
          <p:nvPr/>
        </p:nvSpPr>
        <p:spPr bwMode="auto">
          <a:xfrm>
            <a:off x="3884613" y="8685214"/>
            <a:ext cx="2971800" cy="457200"/>
          </a:xfrm>
          <a:prstGeom prst="rect">
            <a:avLst/>
          </a:prstGeom>
          <a:noFill/>
          <a:ln w="9525">
            <a:noFill/>
            <a:round/>
            <a:headEnd/>
            <a:tailEnd/>
          </a:ln>
          <a:effectLst/>
        </p:spPr>
        <p:txBody>
          <a:bodyPr lIns="90000" tIns="69480" rIns="90000" bIns="46800" anchor="b"/>
          <a:lstStyle/>
          <a:p>
            <a:pPr algn="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6E833C97-2CB2-4D64-A70B-C9BC74C0FD18}" type="slidenum">
              <a:rPr lang="en-AU" sz="1200">
                <a:solidFill>
                  <a:srgbClr val="000000"/>
                </a:solidFill>
                <a:latin typeface="Times New Roman" pitchFamily="18" charset="0"/>
                <a:ea typeface="Arial Unicode MS" pitchFamily="34" charset="-128"/>
                <a:cs typeface="Arial Unicode MS" pitchFamily="34" charset="-128"/>
              </a:rPr>
              <a:pPr algn="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a:t>
            </a:fld>
            <a:endParaRPr lang="en-AU" sz="1200">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we are to survive the 21</a:t>
            </a:r>
            <a:r>
              <a:rPr lang="en-US" sz="1200" kern="1200" baseline="30000" dirty="0" smtClean="0">
                <a:solidFill>
                  <a:schemeClr val="tx1"/>
                </a:solidFill>
                <a:latin typeface="+mn-lt"/>
                <a:ea typeface="+mn-ea"/>
                <a:cs typeface="+mn-cs"/>
              </a:rPr>
              <a:t>st</a:t>
            </a:r>
            <a:r>
              <a:rPr lang="en-US" sz="1200" kern="1200" dirty="0" smtClean="0">
                <a:solidFill>
                  <a:schemeClr val="tx1"/>
                </a:solidFill>
                <a:latin typeface="+mn-lt"/>
                <a:ea typeface="+mn-ea"/>
                <a:cs typeface="+mn-cs"/>
              </a:rPr>
              <a:t> century Tsunamis, we need to learn how to swim,</a:t>
            </a:r>
          </a:p>
          <a:p>
            <a:r>
              <a:rPr lang="en-US" sz="1200" kern="1200" dirty="0" smtClean="0">
                <a:solidFill>
                  <a:schemeClr val="tx1"/>
                </a:solidFill>
                <a:latin typeface="+mn-lt"/>
                <a:ea typeface="+mn-ea"/>
                <a:cs typeface="+mn-cs"/>
              </a:rPr>
              <a:t>facilitate learning and </a:t>
            </a:r>
            <a:r>
              <a:rPr lang="en-US" sz="1200" u="sng" kern="1200" dirty="0" smtClean="0">
                <a:solidFill>
                  <a:srgbClr val="FF0000"/>
                </a:solidFill>
                <a:latin typeface="+mn-lt"/>
                <a:ea typeface="+mn-ea"/>
                <a:cs typeface="+mn-cs"/>
              </a:rPr>
              <a:t>incorporating</a:t>
            </a:r>
            <a:r>
              <a:rPr lang="en-US" sz="1200" kern="1200" dirty="0" smtClean="0">
                <a:solidFill>
                  <a:srgbClr val="FF0000"/>
                </a:solidFill>
                <a:latin typeface="+mn-lt"/>
                <a:ea typeface="+mn-ea"/>
                <a:cs typeface="+mn-cs"/>
              </a:rPr>
              <a:t> </a:t>
            </a:r>
            <a:r>
              <a:rPr lang="en-US" sz="1200" u="sng" kern="1200" dirty="0" smtClean="0">
                <a:solidFill>
                  <a:srgbClr val="FF0000"/>
                </a:solidFill>
                <a:latin typeface="+mn-lt"/>
                <a:ea typeface="+mn-ea"/>
                <a:cs typeface="+mn-cs"/>
              </a:rPr>
              <a:t>CHANGE</a:t>
            </a:r>
            <a:r>
              <a:rPr lang="en-US" sz="1200" kern="1200" dirty="0" smtClean="0">
                <a:solidFill>
                  <a:schemeClr val="tx1"/>
                </a:solidFill>
                <a:latin typeface="+mn-lt"/>
                <a:ea typeface="+mn-ea"/>
                <a:cs typeface="+mn-cs"/>
              </a:rPr>
              <a:t> to happen instead of trying to </a:t>
            </a:r>
            <a:r>
              <a:rPr lang="en-US" sz="1200" u="sng" kern="1200" dirty="0" smtClean="0">
                <a:solidFill>
                  <a:schemeClr val="tx1"/>
                </a:solidFill>
                <a:latin typeface="+mn-lt"/>
                <a:ea typeface="+mn-ea"/>
                <a:cs typeface="+mn-cs"/>
              </a:rPr>
              <a:t>Control</a:t>
            </a:r>
            <a:r>
              <a:rPr lang="en-US" sz="1200" u="sng" kern="1200" baseline="0" dirty="0" smtClean="0">
                <a:solidFill>
                  <a:schemeClr val="tx1"/>
                </a:solidFill>
                <a:latin typeface="+mn-lt"/>
                <a:ea typeface="+mn-ea"/>
                <a:cs typeface="+mn-cs"/>
              </a:rPr>
              <a:t> </a:t>
            </a:r>
            <a:r>
              <a:rPr lang="en-US" sz="1200" u="sng" kern="1200" dirty="0" smtClean="0">
                <a:solidFill>
                  <a:schemeClr val="tx1"/>
                </a:solidFill>
                <a:latin typeface="+mn-lt"/>
                <a:ea typeface="+mn-ea"/>
                <a:cs typeface="+mn-cs"/>
              </a:rPr>
              <a:t>it. </a:t>
            </a:r>
          </a:p>
          <a:p>
            <a:r>
              <a:rPr lang="en-US" sz="1200" kern="1200" dirty="0" smtClean="0">
                <a:solidFill>
                  <a:schemeClr val="tx1"/>
                </a:solidFill>
                <a:latin typeface="+mn-lt"/>
                <a:ea typeface="+mn-ea"/>
                <a:cs typeface="+mn-cs"/>
              </a:rPr>
              <a:t>This can be achieved by:</a:t>
            </a:r>
            <a:endParaRPr lang="en-US" dirty="0"/>
          </a:p>
        </p:txBody>
      </p:sp>
      <p:sp>
        <p:nvSpPr>
          <p:cNvPr id="4" name="Slide Number Placeholder 3"/>
          <p:cNvSpPr>
            <a:spLocks noGrp="1"/>
          </p:cNvSpPr>
          <p:nvPr>
            <p:ph type="sldNum" sz="quarter" idx="10"/>
          </p:nvPr>
        </p:nvSpPr>
        <p:spPr/>
        <p:txBody>
          <a:bodyPr/>
          <a:lstStyle/>
          <a:p>
            <a:fld id="{A53C8F79-BFAA-43B9-B97C-3C499CC1AE0B}"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was  student dealt with it by having guidance, and lots of support.</a:t>
            </a:r>
            <a:endParaRPr lang="en-US" dirty="0"/>
          </a:p>
        </p:txBody>
      </p:sp>
      <p:sp>
        <p:nvSpPr>
          <p:cNvPr id="4" name="Slide Number Placeholder 3"/>
          <p:cNvSpPr>
            <a:spLocks noGrp="1"/>
          </p:cNvSpPr>
          <p:nvPr>
            <p:ph type="sldNum" sz="quarter" idx="10"/>
          </p:nvPr>
        </p:nvSpPr>
        <p:spPr/>
        <p:txBody>
          <a:bodyPr/>
          <a:lstStyle/>
          <a:p>
            <a:fld id="{91074930-4622-4AD3-87B1-D056C2C333DE}" type="slidenum">
              <a:rPr lang="en-US" smtClean="0"/>
              <a:pPr/>
              <a:t>14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91074930-4622-4AD3-87B1-D056C2C333DE}" type="slidenum">
              <a:rPr lang="en-US" smtClean="0"/>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074930-4622-4AD3-87B1-D056C2C333DE}"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D4359E3-46F5-4EB6-9625-175D96069A6B}" type="datetimeFigureOut">
              <a:rPr lang="en-US" smtClean="0"/>
              <a:pPr/>
              <a:t>5/31/2012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1E62218-6269-4B1A-84E5-CB9CDC39BE6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4359E3-46F5-4EB6-9625-175D96069A6B}"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4359E3-46F5-4EB6-9625-175D96069A6B}"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4359E3-46F5-4EB6-9625-175D96069A6B}"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D4359E3-46F5-4EB6-9625-175D96069A6B}" type="datetimeFigureOut">
              <a:rPr lang="en-US" smtClean="0"/>
              <a:pPr/>
              <a:t>5/31/2012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62218-6269-4B1A-84E5-CB9CDC39BE6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4359E3-46F5-4EB6-9625-175D96069A6B}"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D4359E3-46F5-4EB6-9625-175D96069A6B}" type="datetimeFigureOut">
              <a:rPr lang="en-US" smtClean="0"/>
              <a:pPr/>
              <a:t>5/31/2012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4359E3-46F5-4EB6-9625-175D96069A6B}" type="datetimeFigureOut">
              <a:rPr lang="en-US" smtClean="0"/>
              <a:pPr/>
              <a:t>5/31/2012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359E3-46F5-4EB6-9625-175D96069A6B}" type="datetimeFigureOut">
              <a:rPr lang="en-US" smtClean="0"/>
              <a:pPr/>
              <a:t>5/31/2012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D4359E3-46F5-4EB6-9625-175D96069A6B}"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E62218-6269-4B1A-84E5-CB9CDC39BE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D4359E3-46F5-4EB6-9625-175D96069A6B}" type="datetimeFigureOut">
              <a:rPr lang="en-US" smtClean="0"/>
              <a:pPr/>
              <a:t>5/31/2012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1E62218-6269-4B1A-84E5-CB9CDC39BE6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D4359E3-46F5-4EB6-9625-175D96069A6B}" type="datetimeFigureOut">
              <a:rPr lang="en-US" smtClean="0"/>
              <a:pPr/>
              <a:t>5/31/2012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E62218-6269-4B1A-84E5-CB9CDC39BE6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odc-scc-nnu.wikispaces.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odc-scc-nnu.wikispaces.com/scc-Questionnair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arafatmy@najah.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09600" y="457200"/>
            <a:ext cx="8001000" cy="4057651"/>
          </a:xfrm>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6000" b="1" dirty="0" smtClean="0">
                <a:solidFill>
                  <a:schemeClr val="tx1"/>
                </a:solidFill>
              </a:rPr>
              <a:t>Learner Created Content</a:t>
            </a:r>
            <a:r>
              <a:rPr lang="en-US" sz="4900" b="1" dirty="0" smtClean="0">
                <a:solidFill>
                  <a:schemeClr val="tx1"/>
                </a:solidFill>
              </a:rPr>
              <a:t/>
            </a:r>
            <a:br>
              <a:rPr lang="en-US" sz="4900" b="1" dirty="0" smtClean="0">
                <a:solidFill>
                  <a:schemeClr val="tx1"/>
                </a:solidFill>
              </a:rPr>
            </a:br>
            <a:r>
              <a:rPr lang="en-US" sz="4900" dirty="0" smtClean="0">
                <a:solidFill>
                  <a:schemeClr val="tx1"/>
                </a:solidFill>
              </a:rPr>
              <a:t/>
            </a:r>
            <a:br>
              <a:rPr lang="en-US" sz="4900" dirty="0" smtClean="0">
                <a:solidFill>
                  <a:schemeClr val="tx1"/>
                </a:solidFill>
              </a:rPr>
            </a:br>
            <a:r>
              <a:rPr lang="en-US" sz="3100" dirty="0" smtClean="0">
                <a:solidFill>
                  <a:schemeClr val="tx1"/>
                </a:solidFill>
                <a:effectLst/>
              </a:rPr>
              <a:t>Web 2.0 Collaborative Technologies</a:t>
            </a:r>
            <a:br>
              <a:rPr lang="en-US" sz="3100" dirty="0" smtClean="0">
                <a:solidFill>
                  <a:schemeClr val="tx1"/>
                </a:solidFill>
                <a:effectLst/>
              </a:rPr>
            </a:br>
            <a:r>
              <a:rPr lang="en-US" sz="3100" dirty="0" smtClean="0">
                <a:solidFill>
                  <a:schemeClr val="tx1"/>
                </a:solidFill>
                <a:effectLst/>
              </a:rPr>
              <a:t> to Construct Knowledge</a:t>
            </a:r>
            <a:br>
              <a:rPr lang="en-US" sz="3100" dirty="0" smtClean="0">
                <a:solidFill>
                  <a:schemeClr val="tx1"/>
                </a:solidFill>
                <a:effectLst/>
              </a:rPr>
            </a:br>
            <a:r>
              <a:rPr lang="en-US" sz="3100" dirty="0" smtClean="0">
                <a:solidFill>
                  <a:schemeClr val="tx1"/>
                </a:solidFill>
                <a:effectLst/>
              </a:rPr>
              <a:t> Using Learner-Created Content Method</a:t>
            </a:r>
            <a:br>
              <a:rPr lang="en-US" sz="3100" dirty="0" smtClean="0">
                <a:solidFill>
                  <a:schemeClr val="tx1"/>
                </a:solidFill>
                <a:effectLst/>
              </a:rPr>
            </a:br>
            <a:r>
              <a:rPr lang="en-US" sz="3100" dirty="0" smtClean="0">
                <a:solidFill>
                  <a:schemeClr val="tx1"/>
                </a:solidFill>
                <a:effectLst/>
              </a:rPr>
              <a:t> in a Learning Centered Approach</a:t>
            </a:r>
            <a:r>
              <a:rPr lang="en-US" sz="2700" b="1" dirty="0" smtClean="0">
                <a:solidFill>
                  <a:schemeClr val="tx1"/>
                </a:solidFill>
                <a:effectLst>
                  <a:outerShdw blurRad="38100" dist="38100" dir="2700000" algn="tl">
                    <a:srgbClr val="000000">
                      <a:alpha val="43137"/>
                    </a:srgbClr>
                  </a:outerShdw>
                </a:effectLst>
              </a:rPr>
              <a:t/>
            </a:r>
            <a:br>
              <a:rPr lang="en-US" sz="2700" b="1" dirty="0" smtClean="0">
                <a:solidFill>
                  <a:schemeClr val="tx1"/>
                </a:solidFill>
                <a:effectLst>
                  <a:outerShdw blurRad="38100" dist="38100" dir="2700000" algn="tl">
                    <a:srgbClr val="000000">
                      <a:alpha val="43137"/>
                    </a:srgbClr>
                  </a:outerShdw>
                </a:effectLst>
              </a:rPr>
            </a:br>
            <a:endParaRPr lang="en-US" sz="4900" b="1" dirty="0">
              <a:solidFill>
                <a:schemeClr val="tx1"/>
              </a:solidFill>
              <a:effectLst>
                <a:outerShdw blurRad="38100" dist="38100" dir="2700000" algn="tl">
                  <a:srgbClr val="000000">
                    <a:alpha val="43137"/>
                  </a:srgbClr>
                </a:outerShdw>
              </a:effectLst>
            </a:endParaRPr>
          </a:p>
        </p:txBody>
      </p:sp>
      <p:sp>
        <p:nvSpPr>
          <p:cNvPr id="4" name="عنوان فرعي 3"/>
          <p:cNvSpPr>
            <a:spLocks noGrp="1"/>
          </p:cNvSpPr>
          <p:nvPr>
            <p:ph type="subTitle" idx="1"/>
          </p:nvPr>
        </p:nvSpPr>
        <p:spPr>
          <a:xfrm>
            <a:off x="990600" y="4419600"/>
            <a:ext cx="8153400" cy="2209800"/>
          </a:xfrm>
        </p:spPr>
        <p:txBody>
          <a:bodyPr>
            <a:normAutofit/>
          </a:bodyPr>
          <a:lstStyle/>
          <a:p>
            <a:pPr algn="l"/>
            <a:r>
              <a:rPr lang="en-US" sz="2000" dirty="0" smtClean="0">
                <a:latin typeface="+mj-lt"/>
              </a:rPr>
              <a:t>Maher  ARAFAT,</a:t>
            </a:r>
          </a:p>
          <a:p>
            <a:pPr algn="l"/>
            <a:r>
              <a:rPr lang="en-US" sz="2000" dirty="0" smtClean="0">
                <a:latin typeface="+mj-lt"/>
              </a:rPr>
              <a:t>Baker Abdalhaq</a:t>
            </a:r>
          </a:p>
          <a:p>
            <a:pPr algn="l"/>
            <a:r>
              <a:rPr lang="en-US" sz="2000" dirty="0" smtClean="0">
                <a:latin typeface="+mj-lt"/>
              </a:rPr>
              <a:t>An-Najah National University</a:t>
            </a:r>
          </a:p>
          <a:p>
            <a:pPr algn="l"/>
            <a:r>
              <a:rPr lang="en-US" sz="2000" dirty="0" smtClean="0">
                <a:latin typeface="+mj-lt"/>
              </a:rPr>
              <a:t>Excellence in Learning and Teaching</a:t>
            </a:r>
          </a:p>
          <a:p>
            <a:pPr algn="l"/>
            <a:r>
              <a:rPr lang="en-US" sz="2000" dirty="0" smtClean="0">
                <a:latin typeface="+mj-lt"/>
              </a:rPr>
              <a:t>June 1</a:t>
            </a:r>
            <a:r>
              <a:rPr lang="en-US" sz="2000" baseline="30000" dirty="0" smtClean="0">
                <a:latin typeface="+mj-lt"/>
              </a:rPr>
              <a:t>st</a:t>
            </a:r>
            <a:r>
              <a:rPr lang="en-US" sz="2000" dirty="0" smtClean="0">
                <a:latin typeface="+mj-lt"/>
              </a:rPr>
              <a:t>, 2012</a:t>
            </a:r>
          </a:p>
          <a:p>
            <a:pPr algn="l"/>
            <a:endParaRPr lang="en-US" sz="4000" dirty="0">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عنوان 8"/>
          <p:cNvSpPr>
            <a:spLocks noGrp="1"/>
          </p:cNvSpPr>
          <p:nvPr>
            <p:ph type="title"/>
          </p:nvPr>
        </p:nvSpPr>
        <p:spPr>
          <a:xfrm>
            <a:off x="457200" y="438912"/>
            <a:ext cx="8229600" cy="932688"/>
          </a:xfrm>
          <a:solidFill>
            <a:schemeClr val="accent1">
              <a:lumMod val="40000"/>
              <a:lumOff val="60000"/>
            </a:schemeClr>
          </a:solidFill>
          <a:ln w="76200">
            <a:solidFill>
              <a:srgbClr val="FF0000"/>
            </a:solidFill>
          </a:ln>
        </p:spPr>
        <p:txBody>
          <a:bodyPr/>
          <a:lstStyle/>
          <a:p>
            <a:pPr algn="ctr"/>
            <a:r>
              <a:rPr lang="en-US" dirty="0" smtClean="0"/>
              <a:t>Learner Create Content LCC</a:t>
            </a:r>
            <a:endParaRPr lang="en-US" dirty="0"/>
          </a:p>
        </p:txBody>
      </p:sp>
      <p:sp>
        <p:nvSpPr>
          <p:cNvPr id="10" name="عنصر نائب للمحتوى 9"/>
          <p:cNvSpPr>
            <a:spLocks noGrp="1"/>
          </p:cNvSpPr>
          <p:nvPr>
            <p:ph idx="1"/>
          </p:nvPr>
        </p:nvSpPr>
        <p:spPr>
          <a:xfrm>
            <a:off x="457200" y="1935480"/>
            <a:ext cx="8229600" cy="2865120"/>
          </a:xfrm>
        </p:spPr>
        <p:txBody>
          <a:bodyPr>
            <a:normAutofit fontScale="92500" lnSpcReduction="10000"/>
          </a:bodyPr>
          <a:lstStyle/>
          <a:p>
            <a:pPr>
              <a:buNone/>
            </a:pPr>
            <a:r>
              <a:rPr lang="en-US" dirty="0" smtClean="0"/>
              <a:t>Aims to meet the learners' learning needs and shifts the course activities  more towards:</a:t>
            </a:r>
          </a:p>
          <a:p>
            <a:r>
              <a:rPr lang="en-US" sz="3300" dirty="0" smtClean="0"/>
              <a:t>Interactive learning.</a:t>
            </a:r>
          </a:p>
          <a:p>
            <a:r>
              <a:rPr lang="en-US" sz="3300" dirty="0" smtClean="0"/>
              <a:t>Engaging Creativity.</a:t>
            </a:r>
          </a:p>
          <a:p>
            <a:r>
              <a:rPr lang="en-US" sz="3300" dirty="0" smtClean="0"/>
              <a:t>Autonomy, Mutual Responsibility</a:t>
            </a:r>
          </a:p>
          <a:p>
            <a:r>
              <a:rPr lang="en-US" sz="3300" dirty="0" smtClean="0"/>
              <a:t>Collaboration, Skills, ICT</a:t>
            </a:r>
            <a:endParaRPr lang="en-US" dirty="0" smtClean="0"/>
          </a:p>
          <a:p>
            <a:pPr>
              <a:buNone/>
            </a:pPr>
            <a:endParaRPr lang="en-US" dirty="0"/>
          </a:p>
        </p:txBody>
      </p:sp>
      <p:sp>
        <p:nvSpPr>
          <p:cNvPr id="4" name="Rectangle 3"/>
          <p:cNvSpPr/>
          <p:nvPr/>
        </p:nvSpPr>
        <p:spPr>
          <a:xfrm>
            <a:off x="1219200" y="5410200"/>
            <a:ext cx="6553200" cy="1200329"/>
          </a:xfrm>
          <a:prstGeom prst="rect">
            <a:avLst/>
          </a:prstGeom>
          <a:solidFill>
            <a:schemeClr val="accent1">
              <a:lumMod val="40000"/>
              <a:lumOff val="60000"/>
            </a:schemeClr>
          </a:solidFill>
          <a:ln w="76200">
            <a:solidFill>
              <a:srgbClr val="FF0000"/>
            </a:solidFill>
          </a:ln>
        </p:spPr>
        <p:txBody>
          <a:bodyPr wrap="square">
            <a:spAutoFit/>
          </a:bodyPr>
          <a:lstStyle/>
          <a:p>
            <a:pPr algn="ctr"/>
            <a:r>
              <a:rPr lang="en-US" sz="2800" dirty="0" smtClean="0"/>
              <a:t>“Socially Interactive Participation in Meaning Making.” </a:t>
            </a:r>
          </a:p>
          <a:p>
            <a:r>
              <a:rPr lang="en-US" sz="1600"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9144000" cy="5486400"/>
          </a:xfrm>
        </p:spPr>
        <p:txBody>
          <a:bodyPr>
            <a:normAutofit/>
          </a:bodyPr>
          <a:lstStyle/>
          <a:p>
            <a:pPr>
              <a:buNone/>
            </a:pPr>
            <a:r>
              <a:rPr lang="en-US" sz="4800" dirty="0" smtClean="0"/>
              <a:t>LCC is not a recipe for teacher to sit back. </a:t>
            </a:r>
          </a:p>
          <a:p>
            <a:pPr>
              <a:buNone/>
            </a:pPr>
            <a:endParaRPr lang="en-US" sz="2000" dirty="0" smtClean="0"/>
          </a:p>
          <a:p>
            <a:pPr>
              <a:buNone/>
            </a:pPr>
            <a:r>
              <a:rPr lang="en-US" sz="4800" dirty="0" smtClean="0"/>
              <a:t>It is a big </a:t>
            </a:r>
            <a:r>
              <a:rPr lang="en-US" sz="4800" dirty="0" smtClean="0">
                <a:solidFill>
                  <a:srgbClr val="FF0000"/>
                </a:solidFill>
              </a:rPr>
              <a:t>challenge</a:t>
            </a:r>
            <a:r>
              <a:rPr lang="en-US" sz="4800" dirty="0" smtClean="0"/>
              <a:t> to</a:t>
            </a:r>
          </a:p>
          <a:p>
            <a:pPr>
              <a:buNone/>
            </a:pPr>
            <a:r>
              <a:rPr lang="en-US" sz="4800" dirty="0" smtClean="0"/>
              <a:t>follow up &amp; increase curiosity.</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438400" y="1066800"/>
            <a:ext cx="3276600" cy="685800"/>
          </a:xfrm>
          <a:solidFill>
            <a:schemeClr val="accent1">
              <a:lumMod val="40000"/>
              <a:lumOff val="60000"/>
            </a:schemeClr>
          </a:solidFill>
          <a:ln w="76200">
            <a:solidFill>
              <a:srgbClr val="FF0000"/>
            </a:solidFill>
          </a:ln>
        </p:spPr>
        <p:txBody>
          <a:bodyPr>
            <a:noAutofit/>
          </a:bodyPr>
          <a:lstStyle/>
          <a:p>
            <a:pPr algn="ctr"/>
            <a:r>
              <a:rPr lang="en-US" sz="3600" b="1" dirty="0" smtClean="0">
                <a:solidFill>
                  <a:schemeClr val="tx1"/>
                </a:solidFill>
              </a:rPr>
              <a:t>Chapter Zero</a:t>
            </a:r>
            <a:endParaRPr lang="en-US" sz="3600" b="1" dirty="0">
              <a:solidFill>
                <a:schemeClr val="tx1"/>
              </a:solidFill>
            </a:endParaRPr>
          </a:p>
        </p:txBody>
      </p:sp>
      <p:sp>
        <p:nvSpPr>
          <p:cNvPr id="4" name="عنوان 1"/>
          <p:cNvSpPr txBox="1">
            <a:spLocks/>
          </p:cNvSpPr>
          <p:nvPr/>
        </p:nvSpPr>
        <p:spPr>
          <a:xfrm>
            <a:off x="457200" y="762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Rectangle 4"/>
          <p:cNvSpPr/>
          <p:nvPr/>
        </p:nvSpPr>
        <p:spPr>
          <a:xfrm>
            <a:off x="1256696" y="76200"/>
            <a:ext cx="5906104" cy="923330"/>
          </a:xfrm>
          <a:prstGeom prst="rect">
            <a:avLst/>
          </a:prstGeom>
          <a:solidFill>
            <a:schemeClr val="accent1">
              <a:lumMod val="40000"/>
              <a:lumOff val="60000"/>
            </a:schemeClr>
          </a:solidFill>
        </p:spPr>
        <p:txBody>
          <a:bodyPr wrap="none">
            <a:spAutoFit/>
          </a:bodyPr>
          <a:lstStyle/>
          <a:p>
            <a:r>
              <a:rPr lang="en-US" sz="5400" dirty="0" smtClean="0"/>
              <a:t>The Process of LCC</a:t>
            </a:r>
            <a:endParaRPr lang="en-US" sz="5400" dirty="0"/>
          </a:p>
        </p:txBody>
      </p:sp>
      <p:sp>
        <p:nvSpPr>
          <p:cNvPr id="7" name="Content Placeholder 6"/>
          <p:cNvSpPr>
            <a:spLocks noGrp="1"/>
          </p:cNvSpPr>
          <p:nvPr>
            <p:ph idx="1"/>
          </p:nvPr>
        </p:nvSpPr>
        <p:spPr>
          <a:xfrm>
            <a:off x="304800" y="2057400"/>
            <a:ext cx="8382000" cy="4038600"/>
          </a:xfrm>
        </p:spPr>
        <p:txBody>
          <a:bodyPr>
            <a:normAutofit lnSpcReduction="10000"/>
          </a:bodyPr>
          <a:lstStyle/>
          <a:p>
            <a:pPr>
              <a:buNone/>
            </a:pPr>
            <a:r>
              <a:rPr lang="en-US" dirty="0" smtClean="0"/>
              <a:t>Do not expect students to work in vacuum</a:t>
            </a:r>
          </a:p>
          <a:p>
            <a:pPr marL="514350" indent="-514350">
              <a:buFont typeface="+mj-lt"/>
              <a:buAutoNum type="arabicPeriod"/>
            </a:pPr>
            <a:r>
              <a:rPr lang="en-US" sz="3200" dirty="0" smtClean="0">
                <a:solidFill>
                  <a:srgbClr val="0070C0"/>
                </a:solidFill>
              </a:rPr>
              <a:t>Clear tasks … On time …With Assessment Plan.</a:t>
            </a:r>
          </a:p>
          <a:p>
            <a:pPr marL="514350" indent="-514350">
              <a:buFont typeface="+mj-lt"/>
              <a:buAutoNum type="arabicPeriod"/>
            </a:pPr>
            <a:r>
              <a:rPr lang="en-US" sz="3200" dirty="0" smtClean="0">
                <a:solidFill>
                  <a:srgbClr val="0070C0"/>
                </a:solidFill>
              </a:rPr>
              <a:t>Scaffold to support  Learning (Reading material and web links)</a:t>
            </a:r>
          </a:p>
          <a:p>
            <a:pPr marL="514350" indent="-514350">
              <a:buFont typeface="+mj-lt"/>
              <a:buAutoNum type="arabicPeriod"/>
            </a:pPr>
            <a:r>
              <a:rPr lang="en-US" sz="3200" dirty="0" smtClean="0">
                <a:solidFill>
                  <a:srgbClr val="0070C0"/>
                </a:solidFill>
              </a:rPr>
              <a:t>Adapt a moderate learning curve and start with small steps.</a:t>
            </a:r>
          </a:p>
          <a:p>
            <a:pPr marL="514350" indent="-514350">
              <a:buFont typeface="+mj-lt"/>
              <a:buAutoNum type="arabicPeriod"/>
            </a:pPr>
            <a:r>
              <a:rPr lang="en-US" sz="3200" dirty="0" smtClean="0">
                <a:solidFill>
                  <a:srgbClr val="0070C0"/>
                </a:solidFill>
              </a:rPr>
              <a:t>Feedback to gauge their progress.</a:t>
            </a:r>
          </a:p>
          <a:p>
            <a:endParaRPr lang="en-US" sz="3200" dirty="0" smtClean="0">
              <a:solidFill>
                <a:srgbClr val="0070C0"/>
              </a:solidFill>
            </a:endParaRPr>
          </a:p>
          <a:p>
            <a:endParaRPr lang="en-US" sz="3200" dirty="0">
              <a:solidFill>
                <a:srgbClr val="0070C0"/>
              </a:solidFill>
            </a:endParaRPr>
          </a:p>
        </p:txBody>
      </p:sp>
      <p:sp>
        <p:nvSpPr>
          <p:cNvPr id="8" name="Footer Placeholder 7"/>
          <p:cNvSpPr>
            <a:spLocks noGrp="1"/>
          </p:cNvSpPr>
          <p:nvPr>
            <p:ph type="ftr" sz="quarter" idx="11"/>
          </p:nvPr>
        </p:nvSpPr>
        <p:spPr>
          <a:xfrm>
            <a:off x="990600" y="6356351"/>
            <a:ext cx="5029200" cy="273050"/>
          </a:xfrm>
        </p:spPr>
        <p:txBody>
          <a:bodyPr/>
          <a:lstStyle/>
          <a:p>
            <a:r>
              <a:rPr lang="en-US" dirty="0" smtClean="0"/>
              <a:t>JISC </a:t>
            </a:r>
            <a:r>
              <a:rPr lang="en-US" dirty="0" err="1" smtClean="0"/>
              <a:t>Techdis</a:t>
            </a:r>
            <a:r>
              <a:rPr lang="en-US" dirty="0" smtClean="0"/>
              <a:t> http://www.youtube.com/watch?v=6026CPUVDvY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9" name="Picture 8" descr="Industrial Age Class.png"/>
          <p:cNvPicPr>
            <a:picLocks noChangeAspect="1"/>
          </p:cNvPicPr>
          <p:nvPr/>
        </p:nvPicPr>
        <p:blipFill>
          <a:blip r:embed="rId2" cstate="print"/>
          <a:stretch>
            <a:fillRect/>
          </a:stretch>
        </p:blipFill>
        <p:spPr>
          <a:xfrm>
            <a:off x="0" y="0"/>
            <a:ext cx="9117885" cy="6615473"/>
          </a:xfrm>
          <a:prstGeom prst="rect">
            <a:avLst/>
          </a:prstGeom>
        </p:spPr>
      </p:pic>
      <p:pic>
        <p:nvPicPr>
          <p:cNvPr id="10" name="Picture 9" descr="Marie-Jose Brittany-France.jpg"/>
          <p:cNvPicPr>
            <a:picLocks noChangeAspect="1"/>
          </p:cNvPicPr>
          <p:nvPr/>
        </p:nvPicPr>
        <p:blipFill>
          <a:blip r:embed="rId3" cstate="print"/>
          <a:stretch>
            <a:fillRect/>
          </a:stretch>
        </p:blipFill>
        <p:spPr>
          <a:xfrm>
            <a:off x="-1" y="0"/>
            <a:ext cx="9380483"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1752600"/>
            <a:ext cx="8229600" cy="5029200"/>
          </a:xfrm>
          <a:ln w="76200">
            <a:solidFill>
              <a:schemeClr val="tx1"/>
            </a:solidFill>
          </a:ln>
        </p:spPr>
        <p:txBody>
          <a:bodyPr>
            <a:noAutofit/>
          </a:bodyPr>
          <a:lstStyle/>
          <a:p>
            <a:pPr algn="ctr">
              <a:buNone/>
            </a:pPr>
            <a:r>
              <a:rPr lang="en-US" sz="6000" b="1" dirty="0" smtClean="0">
                <a:solidFill>
                  <a:srgbClr val="FF0000"/>
                </a:solidFill>
              </a:rPr>
              <a:t>Anxiety</a:t>
            </a:r>
            <a:r>
              <a:rPr lang="en-US" sz="6000" dirty="0" smtClean="0"/>
              <a:t> </a:t>
            </a:r>
          </a:p>
          <a:p>
            <a:pPr algn="ctr">
              <a:buNone/>
            </a:pPr>
            <a:r>
              <a:rPr lang="en-US" sz="7200" b="1" dirty="0" smtClean="0">
                <a:solidFill>
                  <a:srgbClr val="00B0F0"/>
                </a:solidFill>
              </a:rPr>
              <a:t>Support</a:t>
            </a:r>
          </a:p>
          <a:p>
            <a:pPr algn="ctr">
              <a:buNone/>
            </a:pPr>
            <a:r>
              <a:rPr lang="en-US" sz="7200" b="1" dirty="0" smtClean="0">
                <a:solidFill>
                  <a:srgbClr val="00B0F0"/>
                </a:solidFill>
              </a:rPr>
              <a:t>Motivation</a:t>
            </a:r>
          </a:p>
          <a:p>
            <a:pPr algn="ctr">
              <a:buNone/>
            </a:pPr>
            <a:r>
              <a:rPr lang="en-US" sz="7200" b="1" dirty="0" smtClean="0">
                <a:solidFill>
                  <a:srgbClr val="00B0F0"/>
                </a:solidFill>
              </a:rPr>
              <a:t>Engagement</a:t>
            </a:r>
            <a:endParaRPr lang="en-US" sz="6000" b="1" dirty="0">
              <a:solidFill>
                <a:srgbClr val="00B0F0"/>
              </a:solidFill>
            </a:endParaRPr>
          </a:p>
        </p:txBody>
      </p:sp>
      <p:sp>
        <p:nvSpPr>
          <p:cNvPr id="4" name="TextBox 3"/>
          <p:cNvSpPr txBox="1"/>
          <p:nvPr/>
        </p:nvSpPr>
        <p:spPr>
          <a:xfrm>
            <a:off x="0" y="0"/>
            <a:ext cx="9144000" cy="1754326"/>
          </a:xfrm>
          <a:prstGeom prst="rect">
            <a:avLst/>
          </a:prstGeom>
          <a:solidFill>
            <a:schemeClr val="accent1">
              <a:lumMod val="40000"/>
              <a:lumOff val="60000"/>
            </a:schemeClr>
          </a:solidFill>
        </p:spPr>
        <p:txBody>
          <a:bodyPr wrap="square" rtlCol="0">
            <a:spAutoFit/>
          </a:bodyPr>
          <a:lstStyle/>
          <a:p>
            <a:pPr algn="ctr"/>
            <a:r>
              <a:rPr lang="en-US" sz="4800" dirty="0" smtClean="0"/>
              <a:t>The Challenge of the </a:t>
            </a:r>
          </a:p>
          <a:p>
            <a:pPr algn="ctr"/>
            <a:r>
              <a:rPr lang="en-US" sz="6000" dirty="0" smtClean="0"/>
              <a:t>“Comfort Zone”</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6" name="Picture 5" descr="Rahaf Iam Special.jpg"/>
          <p:cNvPicPr>
            <a:picLocks noChangeAspect="1"/>
          </p:cNvPicPr>
          <p:nvPr/>
        </p:nvPicPr>
        <p:blipFill>
          <a:blip r:embed="rId2" cstate="print"/>
          <a:stretch>
            <a:fillRect/>
          </a:stretch>
        </p:blipFill>
        <p:spPr>
          <a:xfrm>
            <a:off x="838200" y="1143000"/>
            <a:ext cx="7010400" cy="5257800"/>
          </a:xfrm>
          <a:prstGeom prst="rect">
            <a:avLst/>
          </a:prstGeom>
        </p:spPr>
      </p:pic>
      <p:pic>
        <p:nvPicPr>
          <p:cNvPr id="8" name="Picture 7" descr="Shorooq Iam Special -.jpg"/>
          <p:cNvPicPr>
            <a:picLocks noChangeAspect="1"/>
          </p:cNvPicPr>
          <p:nvPr/>
        </p:nvPicPr>
        <p:blipFill>
          <a:blip r:embed="rId3" cstate="print"/>
          <a:stretch>
            <a:fillRect/>
          </a:stretch>
        </p:blipFill>
        <p:spPr>
          <a:xfrm>
            <a:off x="152400" y="304800"/>
            <a:ext cx="8229600" cy="6172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76200"/>
            <a:ext cx="8229600" cy="1143000"/>
          </a:xfrm>
        </p:spPr>
        <p:txBody>
          <a:bodyPr/>
          <a:lstStyle/>
          <a:p>
            <a:r>
              <a:rPr lang="en-US" b="1" dirty="0" smtClean="0">
                <a:solidFill>
                  <a:schemeClr val="tx1"/>
                </a:solidFill>
              </a:rPr>
              <a:t>Group work</a:t>
            </a:r>
            <a:endParaRPr lang="en-US" b="1" dirty="0">
              <a:solidFill>
                <a:schemeClr val="tx1"/>
              </a:solidFill>
            </a:endParaRPr>
          </a:p>
        </p:txBody>
      </p:sp>
      <p:sp>
        <p:nvSpPr>
          <p:cNvPr id="3" name="عنصر نائب للمحتوى 2"/>
          <p:cNvSpPr>
            <a:spLocks noGrp="1"/>
          </p:cNvSpPr>
          <p:nvPr>
            <p:ph idx="1"/>
          </p:nvPr>
        </p:nvSpPr>
        <p:spPr>
          <a:xfrm>
            <a:off x="0" y="1524000"/>
            <a:ext cx="5486400" cy="5127592"/>
          </a:xfrm>
        </p:spPr>
        <p:txBody>
          <a:bodyPr>
            <a:normAutofit/>
          </a:bodyPr>
          <a:lstStyle/>
          <a:p>
            <a:r>
              <a:rPr lang="en-US" sz="2800" dirty="0" smtClean="0">
                <a:latin typeface="+mj-lt"/>
              </a:rPr>
              <a:t>38 students, 10 groups.</a:t>
            </a:r>
          </a:p>
          <a:p>
            <a:r>
              <a:rPr lang="en-US" sz="2800" dirty="0" smtClean="0">
                <a:latin typeface="+mj-lt"/>
              </a:rPr>
              <a:t>In a weekly rotation each </a:t>
            </a:r>
            <a:r>
              <a:rPr lang="en-US" sz="2800" dirty="0">
                <a:latin typeface="+mj-lt"/>
              </a:rPr>
              <a:t>group </a:t>
            </a:r>
            <a:r>
              <a:rPr lang="en-US" sz="2800" dirty="0" smtClean="0">
                <a:latin typeface="+mj-lt"/>
              </a:rPr>
              <a:t>took </a:t>
            </a:r>
            <a:r>
              <a:rPr lang="en-US" sz="2800" dirty="0">
                <a:latin typeface="+mj-lt"/>
              </a:rPr>
              <a:t>turn to present their </a:t>
            </a:r>
            <a:r>
              <a:rPr lang="en-US" sz="2800" dirty="0" smtClean="0">
                <a:latin typeface="+mj-lt"/>
              </a:rPr>
              <a:t>findings.</a:t>
            </a:r>
          </a:p>
          <a:p>
            <a:r>
              <a:rPr lang="en-US" sz="2800" dirty="0" smtClean="0">
                <a:latin typeface="+mj-lt"/>
              </a:rPr>
              <a:t>9-10 Sun, Tue, Thu. </a:t>
            </a:r>
            <a:endParaRPr lang="en-US" sz="2800" dirty="0" smtClean="0">
              <a:latin typeface="+mj-lt"/>
            </a:endParaRPr>
          </a:p>
          <a:p>
            <a:r>
              <a:rPr lang="en-US" sz="2800" dirty="0" smtClean="0">
                <a:latin typeface="+mj-lt"/>
              </a:rPr>
              <a:t>Workshop</a:t>
            </a:r>
            <a:endParaRPr lang="en-US" sz="2800" dirty="0" smtClean="0">
              <a:latin typeface="+mj-lt"/>
            </a:endParaRPr>
          </a:p>
        </p:txBody>
      </p:sp>
      <p:pic>
        <p:nvPicPr>
          <p:cNvPr id="5" name="Picture 4" descr="575404_410898695588072_100000038350609_1573032_794380411_n.jpg"/>
          <p:cNvPicPr>
            <a:picLocks noChangeAspect="1"/>
          </p:cNvPicPr>
          <p:nvPr/>
        </p:nvPicPr>
        <p:blipFill>
          <a:blip r:embed="rId2" cstate="print"/>
          <a:stretch>
            <a:fillRect/>
          </a:stretch>
        </p:blipFill>
        <p:spPr>
          <a:xfrm>
            <a:off x="5562600" y="228600"/>
            <a:ext cx="3403600" cy="6248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04088"/>
          </a:xfrm>
          <a:solidFill>
            <a:schemeClr val="tx1"/>
          </a:solidFill>
        </p:spPr>
        <p:txBody>
          <a:bodyPr>
            <a:normAutofit fontScale="90000"/>
          </a:bodyPr>
          <a:lstStyle/>
          <a:p>
            <a:pPr algn="ctr"/>
            <a:r>
              <a:rPr lang="en-US" sz="4400" dirty="0" smtClean="0">
                <a:solidFill>
                  <a:srgbClr val="0070C0"/>
                </a:solidFill>
                <a:hlinkClick r:id="rId2"/>
              </a:rPr>
              <a:t>http://odc-scc-nnu.wikispaces.com/</a:t>
            </a:r>
            <a:endParaRPr lang="en-US" sz="4400" dirty="0">
              <a:solidFill>
                <a:srgbClr val="0070C0"/>
              </a:solidFill>
            </a:endParaRPr>
          </a:p>
        </p:txBody>
      </p:sp>
      <p:pic>
        <p:nvPicPr>
          <p:cNvPr id="3074" name="Picture 2"/>
          <p:cNvPicPr>
            <a:picLocks noGrp="1" noChangeAspect="1" noChangeArrowheads="1"/>
          </p:cNvPicPr>
          <p:nvPr>
            <p:ph idx="1"/>
          </p:nvPr>
        </p:nvPicPr>
        <p:blipFill>
          <a:blip r:embed="rId3" cstate="print"/>
          <a:srcRect/>
          <a:stretch>
            <a:fillRect/>
          </a:stretch>
        </p:blipFill>
        <p:spPr bwMode="auto">
          <a:xfrm>
            <a:off x="1" y="685800"/>
            <a:ext cx="9267590" cy="6172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عنصر نائب للمحتوى 2"/>
          <p:cNvSpPr txBox="1">
            <a:spLocks/>
          </p:cNvSpPr>
          <p:nvPr/>
        </p:nvSpPr>
        <p:spPr>
          <a:xfrm>
            <a:off x="457200" y="1905000"/>
            <a:ext cx="8229600" cy="4419600"/>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In-class-Activity: We had 2 </a:t>
            </a:r>
            <a:r>
              <a:rPr kumimoji="0" lang="en-US" sz="3200" b="0" i="0" u="none" strike="noStrike" kern="1200" cap="none" spc="0" normalizeH="0" baseline="0" noProof="0" dirty="0" smtClean="0">
                <a:ln>
                  <a:noFill/>
                </a:ln>
                <a:solidFill>
                  <a:srgbClr val="FF0000"/>
                </a:solidFill>
                <a:effectLst/>
                <a:uLnTx/>
                <a:uFillTx/>
                <a:latin typeface="+mn-lt"/>
                <a:ea typeface="+mn-ea"/>
                <a:cs typeface="+mn-cs"/>
              </a:rPr>
              <a:t>guests speakers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from Northwestern University, Dr. Greg. Light and Dr. Denise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Darne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on Tuesday Feb. 14th..</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We had </a:t>
            </a:r>
            <a:r>
              <a:rPr kumimoji="0" lang="en-US" sz="3200" b="0" i="0" u="none" strike="noStrike" kern="1200" cap="none" spc="0" normalizeH="0" baseline="0" noProof="0" dirty="0" smtClean="0">
                <a:ln>
                  <a:noFill/>
                </a:ln>
                <a:solidFill>
                  <a:srgbClr val="FF0000"/>
                </a:solidFill>
                <a:effectLst/>
                <a:uLnTx/>
                <a:uFillTx/>
                <a:latin typeface="+mn-lt"/>
                <a:ea typeface="+mn-ea"/>
                <a:cs typeface="+mn-cs"/>
              </a:rPr>
              <a:t>guest speaker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from Tomorrow's Youth Organization,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Ms.Humaira</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wkili</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on Thursday April 5th.</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Off-Campus: </a:t>
            </a:r>
            <a:r>
              <a:rPr kumimoji="0" lang="en-US" sz="3200" b="0" i="0" u="none" strike="noStrike" kern="1200" cap="none" spc="0" normalizeH="0" baseline="0" noProof="0" dirty="0" smtClean="0">
                <a:ln>
                  <a:noFill/>
                </a:ln>
                <a:solidFill>
                  <a:srgbClr val="FF0000"/>
                </a:solidFill>
                <a:effectLst/>
                <a:uLnTx/>
                <a:uFillTx/>
                <a:latin typeface="+mn-lt"/>
                <a:ea typeface="+mn-ea"/>
                <a:cs typeface="+mn-cs"/>
              </a:rPr>
              <a:t>Open-Study</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rgbClr val="FF0000"/>
                </a:solidFill>
                <a:effectLst/>
                <a:uLnTx/>
                <a:uFillTx/>
                <a:latin typeface="+mn-lt"/>
                <a:ea typeface="+mn-ea"/>
                <a:cs typeface="+mn-cs"/>
              </a:rPr>
              <a:t>Day</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Saturday, March 24</a:t>
            </a:r>
            <a:r>
              <a:rPr kumimoji="0" lang="en-US" sz="32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مركز حمدي منكو الثقافي</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Off-Campus: </a:t>
            </a:r>
            <a:r>
              <a:rPr kumimoji="0" lang="en-US" sz="3200" b="0" i="0" u="none" strike="noStrike" kern="1200" cap="none" spc="0" normalizeH="0" baseline="0" noProof="0" dirty="0" smtClean="0">
                <a:ln>
                  <a:noFill/>
                </a:ln>
                <a:solidFill>
                  <a:srgbClr val="FF0000"/>
                </a:solidFill>
                <a:effectLst/>
                <a:uLnTx/>
                <a:uFillTx/>
                <a:latin typeface="+mn-lt"/>
                <a:ea typeface="+mn-ea"/>
                <a:cs typeface="+mn-cs"/>
              </a:rPr>
              <a:t>Open Study Day</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Saturday, March 31</a:t>
            </a:r>
            <a:r>
              <a:rPr kumimoji="0" lang="en-US" sz="3200"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مركز الطفل الثقافي- بلدية نابلس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عنوان 7"/>
          <p:cNvSpPr>
            <a:spLocks noGrp="1"/>
          </p:cNvSpPr>
          <p:nvPr>
            <p:ph type="title"/>
          </p:nvPr>
        </p:nvSpPr>
        <p:spPr/>
        <p:txBody>
          <a:bodyPr/>
          <a:lstStyle/>
          <a:p>
            <a:pPr lvl="0"/>
            <a:r>
              <a:rPr lang="en-US" b="1" dirty="0" smtClean="0">
                <a:solidFill>
                  <a:schemeClr val="tx1"/>
                </a:solidFill>
              </a:rPr>
              <a:t>Activities</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1288449" y="1"/>
            <a:ext cx="7855551" cy="68119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8229600" cy="731520"/>
          </a:xfrm>
        </p:spPr>
        <p:txBody>
          <a:bodyPr/>
          <a:lstStyle/>
          <a:p>
            <a:pPr>
              <a:buNone/>
            </a:pPr>
            <a:r>
              <a:rPr lang="en-US" dirty="0" smtClean="0"/>
              <a:t>In some cases, teaching at its best, is clowning.</a:t>
            </a:r>
          </a:p>
          <a:p>
            <a:pPr>
              <a:buNone/>
            </a:pPr>
            <a:endParaRPr lang="en-US" dirty="0"/>
          </a:p>
        </p:txBody>
      </p:sp>
      <p:sp>
        <p:nvSpPr>
          <p:cNvPr id="4" name="TextBox 3"/>
          <p:cNvSpPr txBox="1"/>
          <p:nvPr/>
        </p:nvSpPr>
        <p:spPr>
          <a:xfrm>
            <a:off x="533400" y="228600"/>
            <a:ext cx="8001000" cy="923330"/>
          </a:xfrm>
          <a:prstGeom prst="rect">
            <a:avLst/>
          </a:prstGeom>
          <a:solidFill>
            <a:schemeClr val="bg2">
              <a:lumMod val="50000"/>
            </a:schemeClr>
          </a:solidFill>
        </p:spPr>
        <p:txBody>
          <a:bodyPr wrap="square" rtlCol="0">
            <a:spAutoFit/>
          </a:bodyPr>
          <a:lstStyle/>
          <a:p>
            <a:pPr algn="ctr" rtl="1"/>
            <a:r>
              <a:rPr lang="ar-SA" sz="5400" dirty="0" smtClean="0"/>
              <a:t>”المستقبل الذي نتمناه - سلوك نتبناه“</a:t>
            </a:r>
            <a:endParaRPr lang="en-US" sz="5400" dirty="0"/>
          </a:p>
        </p:txBody>
      </p:sp>
      <p:sp>
        <p:nvSpPr>
          <p:cNvPr id="5" name="Content Placeholder 2"/>
          <p:cNvSpPr txBox="1">
            <a:spLocks/>
          </p:cNvSpPr>
          <p:nvPr/>
        </p:nvSpPr>
        <p:spPr>
          <a:xfrm>
            <a:off x="457200" y="2743200"/>
            <a:ext cx="8229600" cy="7315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Teacher Based.</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457200" y="3657600"/>
            <a:ext cx="8229600" cy="7315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 Text Based.</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ontent Placeholder 2"/>
          <p:cNvSpPr txBox="1">
            <a:spLocks/>
          </p:cNvSpPr>
          <p:nvPr/>
        </p:nvSpPr>
        <p:spPr>
          <a:xfrm>
            <a:off x="2362200" y="4572000"/>
            <a:ext cx="3276600" cy="533400"/>
          </a:xfrm>
          <a:prstGeom prst="rect">
            <a:avLst/>
          </a:prstGeom>
          <a:solidFill>
            <a:schemeClr val="tx2">
              <a:lumMod val="40000"/>
              <a:lumOff val="60000"/>
            </a:schemeClr>
          </a:solidFill>
          <a:ln w="76200">
            <a:solidFill>
              <a:srgbClr val="FF0000"/>
            </a:solidFill>
          </a:ln>
        </p:spPr>
        <p:txBody>
          <a:bodyPr vert="horz">
            <a:normAutofit/>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Learning Centered.</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762000" y="152400"/>
            <a:ext cx="7772400" cy="632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381000"/>
            <a:ext cx="8229600" cy="723106"/>
          </a:xfrm>
          <a:solidFill>
            <a:schemeClr val="accent2"/>
          </a:solidFill>
          <a:ln w="76200">
            <a:solidFill>
              <a:srgbClr val="FF0000"/>
            </a:solidFill>
          </a:ln>
        </p:spPr>
        <p:txBody>
          <a:bodyPr>
            <a:normAutofit/>
          </a:bodyPr>
          <a:lstStyle/>
          <a:p>
            <a:pPr algn="ctr"/>
            <a:r>
              <a:rPr lang="en-US" sz="4000" dirty="0" smtClean="0">
                <a:solidFill>
                  <a:schemeClr val="tx1"/>
                </a:solidFill>
              </a:rPr>
              <a:t>Conclusion </a:t>
            </a:r>
            <a:r>
              <a:rPr lang="en-US" sz="4000" dirty="0" smtClean="0">
                <a:solidFill>
                  <a:schemeClr val="tx1"/>
                </a:solidFill>
              </a:rPr>
              <a:t>&amp; Outcomes</a:t>
            </a:r>
            <a:endParaRPr lang="en-US" sz="4000" dirty="0">
              <a:solidFill>
                <a:schemeClr val="tx1"/>
              </a:solidFill>
            </a:endParaRPr>
          </a:p>
        </p:txBody>
      </p:sp>
      <p:sp>
        <p:nvSpPr>
          <p:cNvPr id="3" name="TextBox 2"/>
          <p:cNvSpPr txBox="1"/>
          <p:nvPr/>
        </p:nvSpPr>
        <p:spPr>
          <a:xfrm>
            <a:off x="609600" y="1295400"/>
            <a:ext cx="8077200" cy="4832092"/>
          </a:xfrm>
          <a:prstGeom prst="rect">
            <a:avLst/>
          </a:prstGeom>
          <a:noFill/>
        </p:spPr>
        <p:txBody>
          <a:bodyPr wrap="square" rtlCol="0">
            <a:spAutoFit/>
          </a:bodyPr>
          <a:lstStyle/>
          <a:p>
            <a:pPr marL="279400" indent="-279400">
              <a:buFont typeface="Arial" pitchFamily="34" charset="0"/>
              <a:buChar char="•"/>
            </a:pPr>
            <a:r>
              <a:rPr lang="en-US" sz="2400" dirty="0" smtClean="0"/>
              <a:t>At the beginning of the course learners  have the highest positive attitude towards </a:t>
            </a:r>
            <a:r>
              <a:rPr lang="en-US" sz="2400" dirty="0" smtClean="0"/>
              <a:t>LCC. </a:t>
            </a:r>
            <a:endParaRPr lang="en-US" sz="2400" dirty="0" smtClean="0"/>
          </a:p>
          <a:p>
            <a:pPr marL="279400" indent="-279400">
              <a:buFont typeface="Arial" pitchFamily="34" charset="0"/>
              <a:buChar char="•"/>
            </a:pPr>
            <a:r>
              <a:rPr lang="en-US" sz="2400" dirty="0" smtClean="0"/>
              <a:t>%70 believed that LCC helped  in identifying  &amp; achieving Learning goals.</a:t>
            </a:r>
          </a:p>
          <a:p>
            <a:pPr marL="279400" indent="-279400">
              <a:buFont typeface="Arial" pitchFamily="34" charset="0"/>
              <a:buChar char="•"/>
            </a:pPr>
            <a:r>
              <a:rPr lang="en-US" sz="2400" dirty="0" smtClean="0"/>
              <a:t>Positive attitude that LCC using </a:t>
            </a:r>
            <a:r>
              <a:rPr lang="en-US" sz="2400" dirty="0" err="1" smtClean="0"/>
              <a:t>Wikispaces</a:t>
            </a:r>
            <a:r>
              <a:rPr lang="en-US" sz="2400" dirty="0" smtClean="0"/>
              <a:t> facilitated interaction &amp; collaboration to construct knowledge.</a:t>
            </a:r>
          </a:p>
          <a:p>
            <a:pPr marL="279400" indent="-279400">
              <a:buFont typeface="Arial" pitchFamily="34" charset="0"/>
              <a:buChar char="•"/>
            </a:pPr>
            <a:r>
              <a:rPr lang="en-US" sz="2400" dirty="0" smtClean="0"/>
              <a:t>70 % of the students believed that LCC improved their  interpersonal and communication skills.</a:t>
            </a:r>
          </a:p>
          <a:p>
            <a:pPr marL="279400" indent="-279400">
              <a:buFont typeface="Arial" pitchFamily="34" charset="0"/>
              <a:buChar char="•"/>
            </a:pPr>
            <a:r>
              <a:rPr lang="en-US" sz="2400" dirty="0" smtClean="0"/>
              <a:t>%70 of the students think that they can find new relations and come up with new ideas.</a:t>
            </a:r>
          </a:p>
          <a:p>
            <a:pPr marL="279400" indent="-279400">
              <a:buFont typeface="Arial" pitchFamily="34" charset="0"/>
              <a:buChar char="•"/>
            </a:pPr>
            <a:r>
              <a:rPr lang="en-US" sz="2400" dirty="0" smtClean="0"/>
              <a:t>Grades, was a major concern for students. 50% of students didn’t like the evaluation method.</a:t>
            </a:r>
          </a:p>
          <a:p>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914400"/>
            <a:ext cx="8229600" cy="5540408"/>
          </a:xfrm>
        </p:spPr>
        <p:txBody>
          <a:bodyPr>
            <a:normAutofit/>
          </a:bodyPr>
          <a:lstStyle/>
          <a:p>
            <a:pPr fontAlgn="base"/>
            <a:r>
              <a:rPr lang="en-US" dirty="0" smtClean="0">
                <a:latin typeface="+mj-lt"/>
              </a:rPr>
              <a:t>Ability to  Identify  and meet learning needs		</a:t>
            </a:r>
            <a:endParaRPr lang="en-US" b="1" dirty="0" smtClean="0">
              <a:latin typeface="+mj-lt"/>
            </a:endParaRPr>
          </a:p>
          <a:p>
            <a:pPr fontAlgn="base"/>
            <a:r>
              <a:rPr lang="en-US" dirty="0" smtClean="0">
                <a:latin typeface="+mj-lt"/>
              </a:rPr>
              <a:t>Satisfaction &amp; Sense of achievement.</a:t>
            </a:r>
          </a:p>
          <a:p>
            <a:pPr fontAlgn="base"/>
            <a:r>
              <a:rPr lang="en-US" dirty="0" smtClean="0">
                <a:latin typeface="+mj-lt"/>
              </a:rPr>
              <a:t>Ability to analyze and compare to come up with new concepts.</a:t>
            </a:r>
          </a:p>
          <a:p>
            <a:pPr fontAlgn="base"/>
            <a:r>
              <a:rPr lang="en-US" dirty="0" smtClean="0">
                <a:latin typeface="+mj-lt"/>
              </a:rPr>
              <a:t>Continuing learning. LLL.</a:t>
            </a:r>
            <a:endParaRPr lang="en-US" b="1" dirty="0" smtClean="0">
              <a:latin typeface="+mj-lt"/>
            </a:endParaRPr>
          </a:p>
          <a:p>
            <a:pPr fontAlgn="base"/>
            <a:r>
              <a:rPr lang="en-US" dirty="0" smtClean="0">
                <a:latin typeface="+mj-lt"/>
              </a:rPr>
              <a:t>Behavior and attitudes. </a:t>
            </a:r>
            <a:endParaRPr lang="en-US" b="1" dirty="0" smtClean="0">
              <a:latin typeface="+mj-lt"/>
            </a:endParaRPr>
          </a:p>
          <a:p>
            <a:pPr fontAlgn="base"/>
            <a:r>
              <a:rPr lang="en-US" dirty="0" smtClean="0">
                <a:latin typeface="+mj-lt"/>
              </a:rPr>
              <a:t>Communication and interpersonal skill.</a:t>
            </a:r>
            <a:endParaRPr lang="en-US" b="1" dirty="0" smtClean="0">
              <a:latin typeface="+mj-lt"/>
            </a:endParaRPr>
          </a:p>
          <a:p>
            <a:pPr fontAlgn="base"/>
            <a:r>
              <a:rPr lang="en-US" dirty="0" smtClean="0">
                <a:latin typeface="+mj-lt"/>
              </a:rPr>
              <a:t>Learn new things from team members.</a:t>
            </a:r>
            <a:endParaRPr lang="en-US" b="1" dirty="0" smtClean="0">
              <a:latin typeface="+mj-lt"/>
            </a:endParaRPr>
          </a:p>
          <a:p>
            <a:r>
              <a:rPr lang="en-US" dirty="0" smtClean="0">
                <a:latin typeface="+mj-lt"/>
              </a:rPr>
              <a:t>English Language skills.</a:t>
            </a:r>
            <a:endParaRPr lang="en-US" b="1" dirty="0" smtClean="0">
              <a:latin typeface="+mj-lt"/>
            </a:endParaRPr>
          </a:p>
          <a:p>
            <a:r>
              <a:rPr lang="en-US" dirty="0" smtClean="0">
                <a:latin typeface="+mj-lt"/>
              </a:rPr>
              <a:t>Using web 2.0 …wiki spaces.</a:t>
            </a:r>
          </a:p>
          <a:p>
            <a:pPr>
              <a:buNone/>
            </a:pPr>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90600"/>
            <a:ext cx="8229600" cy="951706"/>
          </a:xfrm>
        </p:spPr>
        <p:txBody>
          <a:bodyPr/>
          <a:lstStyle/>
          <a:p>
            <a:r>
              <a:rPr lang="en-US" b="1" dirty="0" smtClean="0">
                <a:solidFill>
                  <a:schemeClr val="tx1"/>
                </a:solidFill>
              </a:rPr>
              <a:t>L</a:t>
            </a:r>
            <a:r>
              <a:rPr lang="en-US" dirty="0" smtClean="0"/>
              <a:t>earner </a:t>
            </a:r>
            <a:r>
              <a:rPr lang="en-US" b="1" dirty="0" smtClean="0">
                <a:solidFill>
                  <a:schemeClr val="tx1"/>
                </a:solidFill>
              </a:rPr>
              <a:t>C</a:t>
            </a:r>
            <a:r>
              <a:rPr lang="en-US" dirty="0" smtClean="0"/>
              <a:t>reated </a:t>
            </a:r>
            <a:r>
              <a:rPr lang="en-US" b="1" dirty="0" smtClean="0">
                <a:solidFill>
                  <a:schemeClr val="tx1"/>
                </a:solidFill>
              </a:rPr>
              <a:t>C</a:t>
            </a:r>
            <a:r>
              <a:rPr lang="en-US" dirty="0" smtClean="0"/>
              <a:t>ontent </a:t>
            </a:r>
            <a:r>
              <a:rPr lang="en-US" b="1" dirty="0" smtClean="0">
                <a:solidFill>
                  <a:schemeClr val="tx1"/>
                </a:solidFill>
              </a:rPr>
              <a:t>LCC</a:t>
            </a:r>
            <a:endParaRPr lang="en-US" b="1" dirty="0">
              <a:solidFill>
                <a:schemeClr val="tx1"/>
              </a:solidFill>
            </a:endParaRPr>
          </a:p>
        </p:txBody>
      </p:sp>
      <p:sp>
        <p:nvSpPr>
          <p:cNvPr id="5" name="عنصر نائب للمحتوى 4"/>
          <p:cNvSpPr>
            <a:spLocks noGrp="1"/>
          </p:cNvSpPr>
          <p:nvPr>
            <p:ph idx="1"/>
          </p:nvPr>
        </p:nvSpPr>
        <p:spPr>
          <a:xfrm>
            <a:off x="228600" y="1981200"/>
            <a:ext cx="8686800" cy="1981200"/>
          </a:xfrm>
        </p:spPr>
        <p:txBody>
          <a:bodyPr>
            <a:normAutofit/>
          </a:bodyPr>
          <a:lstStyle/>
          <a:p>
            <a:pPr>
              <a:buNone/>
            </a:pPr>
            <a:endParaRPr lang="en-US" dirty="0" smtClean="0"/>
          </a:p>
          <a:p>
            <a:pPr algn="ctr">
              <a:buNone/>
            </a:pPr>
            <a:r>
              <a:rPr lang="en-US" dirty="0" smtClean="0"/>
              <a:t>Learners became more </a:t>
            </a:r>
            <a:r>
              <a:rPr lang="en-US" b="1" dirty="0" smtClean="0">
                <a:solidFill>
                  <a:srgbClr val="00B0F0"/>
                </a:solidFill>
              </a:rPr>
              <a:t>responsible</a:t>
            </a:r>
            <a:r>
              <a:rPr lang="en-US" dirty="0" smtClean="0"/>
              <a:t> to seek and meet their learning needs, work </a:t>
            </a:r>
            <a:r>
              <a:rPr lang="en-US" b="1" dirty="0" smtClean="0">
                <a:solidFill>
                  <a:srgbClr val="00B0F0"/>
                </a:solidFill>
              </a:rPr>
              <a:t>collaboratively</a:t>
            </a:r>
            <a:r>
              <a:rPr lang="en-US" dirty="0" smtClean="0"/>
              <a:t> to </a:t>
            </a:r>
            <a:r>
              <a:rPr lang="en-US" b="1" dirty="0" smtClean="0">
                <a:solidFill>
                  <a:srgbClr val="00B0F0"/>
                </a:solidFill>
              </a:rPr>
              <a:t>construct </a:t>
            </a:r>
            <a:r>
              <a:rPr lang="en-US" dirty="0" smtClean="0">
                <a:solidFill>
                  <a:srgbClr val="FF0000"/>
                </a:solidFill>
              </a:rPr>
              <a:t>meanings</a:t>
            </a:r>
            <a:r>
              <a:rPr lang="en-US" dirty="0" smtClean="0"/>
              <a:t>.</a:t>
            </a:r>
            <a:endParaRPr lang="en-US" dirty="0"/>
          </a:p>
        </p:txBody>
      </p:sp>
      <p:sp>
        <p:nvSpPr>
          <p:cNvPr id="4" name="Rounded Rectangle 3"/>
          <p:cNvSpPr/>
          <p:nvPr/>
        </p:nvSpPr>
        <p:spPr>
          <a:xfrm>
            <a:off x="2133600" y="4419600"/>
            <a:ext cx="37338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LCC </a:t>
            </a:r>
            <a:r>
              <a:rPr lang="en-US" sz="2800" dirty="0" smtClean="0">
                <a:hlinkClick r:id="rId3"/>
              </a:rPr>
              <a:t>Questionnaire</a:t>
            </a:r>
            <a:r>
              <a:rPr lang="en-US" sz="2800" dirty="0" smtClean="0"/>
              <a:t> Google Forms</a:t>
            </a:r>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6.jpg"/>
          <p:cNvPicPr>
            <a:picLocks noGrp="1" noChangeAspect="1"/>
          </p:cNvPicPr>
          <p:nvPr>
            <p:ph idx="1"/>
          </p:nvPr>
        </p:nvPicPr>
        <p:blipFill>
          <a:blip r:embed="rId2" cstate="print"/>
          <a:stretch>
            <a:fillRect/>
          </a:stretch>
        </p:blipFill>
        <p:spPr>
          <a:xfrm>
            <a:off x="0" y="-1"/>
            <a:ext cx="5105400" cy="49266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6" descr="32.jpg"/>
          <p:cNvPicPr>
            <a:picLocks noChangeAspect="1"/>
          </p:cNvPicPr>
          <p:nvPr/>
        </p:nvPicPr>
        <p:blipFill>
          <a:blip r:embed="rId3" cstate="print"/>
          <a:stretch>
            <a:fillRect/>
          </a:stretch>
        </p:blipFill>
        <p:spPr>
          <a:xfrm>
            <a:off x="4267200" y="-8479"/>
            <a:ext cx="4648200" cy="434645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Picture 7" descr="33.jpg"/>
          <p:cNvPicPr>
            <a:picLocks noChangeAspect="1"/>
          </p:cNvPicPr>
          <p:nvPr/>
        </p:nvPicPr>
        <p:blipFill>
          <a:blip r:embed="rId4" cstate="print"/>
          <a:stretch>
            <a:fillRect/>
          </a:stretch>
        </p:blipFill>
        <p:spPr>
          <a:xfrm>
            <a:off x="50291" y="2694432"/>
            <a:ext cx="4133571" cy="416356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9" name="Picture 8" descr="9.jpg"/>
          <p:cNvPicPr>
            <a:picLocks noChangeAspect="1"/>
          </p:cNvPicPr>
          <p:nvPr/>
        </p:nvPicPr>
        <p:blipFill>
          <a:blip r:embed="rId5" cstate="print"/>
          <a:stretch>
            <a:fillRect/>
          </a:stretch>
        </p:blipFill>
        <p:spPr>
          <a:xfrm>
            <a:off x="4267200" y="2118768"/>
            <a:ext cx="4876800" cy="47392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18.jpg"/>
          <p:cNvPicPr>
            <a:picLocks noChangeAspect="1"/>
          </p:cNvPicPr>
          <p:nvPr/>
        </p:nvPicPr>
        <p:blipFill>
          <a:blip r:embed="rId6" cstate="print"/>
          <a:stretch>
            <a:fillRect/>
          </a:stretch>
        </p:blipFill>
        <p:spPr>
          <a:xfrm>
            <a:off x="1828800" y="551909"/>
            <a:ext cx="5105400" cy="562029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D Life Cycle Duaa.jpg"/>
          <p:cNvPicPr>
            <a:picLocks noGrp="1" noChangeAspect="1"/>
          </p:cNvPicPr>
          <p:nvPr>
            <p:ph idx="1"/>
          </p:nvPr>
        </p:nvPicPr>
        <p:blipFill>
          <a:blip r:embed="rId2" cstate="print"/>
          <a:stretch>
            <a:fillRect/>
          </a:stretch>
        </p:blipFill>
        <p:spPr>
          <a:xfrm>
            <a:off x="1" y="1"/>
            <a:ext cx="9179858" cy="6893862"/>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56488"/>
          </a:xfrm>
        </p:spPr>
        <p:txBody>
          <a:bodyPr>
            <a:normAutofit fontScale="90000"/>
          </a:bodyPr>
          <a:lstStyle/>
          <a:p>
            <a:pPr algn="ctr"/>
            <a:r>
              <a:rPr lang="en-US" sz="5400" dirty="0" smtClean="0">
                <a:solidFill>
                  <a:schemeClr val="tx1"/>
                </a:solidFill>
              </a:rPr>
              <a:t>Recommendations</a:t>
            </a:r>
            <a:endParaRPr lang="en-US" dirty="0"/>
          </a:p>
        </p:txBody>
      </p:sp>
      <p:sp>
        <p:nvSpPr>
          <p:cNvPr id="3" name="Content Placeholder 2"/>
          <p:cNvSpPr>
            <a:spLocks noGrp="1"/>
          </p:cNvSpPr>
          <p:nvPr>
            <p:ph idx="1"/>
          </p:nvPr>
        </p:nvSpPr>
        <p:spPr>
          <a:xfrm>
            <a:off x="457200" y="1935480"/>
            <a:ext cx="8229600" cy="3855720"/>
          </a:xfrm>
        </p:spPr>
        <p:txBody>
          <a:bodyPr>
            <a:normAutofit/>
          </a:bodyPr>
          <a:lstStyle/>
          <a:p>
            <a:r>
              <a:rPr lang="en-US" sz="3600" dirty="0" smtClean="0"/>
              <a:t>Prepare learners to use </a:t>
            </a:r>
            <a:r>
              <a:rPr lang="en-US" sz="3600" dirty="0" err="1" smtClean="0"/>
              <a:t>wikispaces</a:t>
            </a:r>
            <a:endParaRPr lang="en-US" sz="3600" dirty="0" smtClean="0"/>
          </a:p>
          <a:p>
            <a:r>
              <a:rPr lang="en-US" sz="3600" dirty="0" smtClean="0"/>
              <a:t>The total number of  subjects.</a:t>
            </a:r>
          </a:p>
          <a:p>
            <a:r>
              <a:rPr lang="en-US" sz="3600" dirty="0" smtClean="0"/>
              <a:t>Sequence</a:t>
            </a:r>
          </a:p>
          <a:p>
            <a:r>
              <a:rPr lang="en-US" sz="3600" dirty="0" smtClean="0"/>
              <a:t>Formative  Evaluation.</a:t>
            </a:r>
          </a:p>
          <a:p>
            <a:r>
              <a:rPr lang="en-US" sz="3600" dirty="0" smtClean="0"/>
              <a:t>Be very well prepared for it.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229600" cy="762000"/>
          </a:xfrm>
        </p:spPr>
        <p:txBody>
          <a:bodyPr>
            <a:normAutofit fontScale="90000"/>
          </a:bodyPr>
          <a:lstStyle/>
          <a:p>
            <a:pPr algn="ctr"/>
            <a:r>
              <a:rPr lang="en-US" dirty="0" smtClean="0"/>
              <a:t>Things that we need to avoid.</a:t>
            </a:r>
            <a:endParaRPr lang="en-US" dirty="0"/>
          </a:p>
        </p:txBody>
      </p:sp>
      <p:sp>
        <p:nvSpPr>
          <p:cNvPr id="4" name="Footer Placeholder 3"/>
          <p:cNvSpPr>
            <a:spLocks noGrp="1"/>
          </p:cNvSpPr>
          <p:nvPr>
            <p:ph type="ftr" sz="quarter" idx="11"/>
          </p:nvPr>
        </p:nvSpPr>
        <p:spPr/>
        <p:txBody>
          <a:bodyPr/>
          <a:lstStyle/>
          <a:p>
            <a:r>
              <a:rPr lang="en-US" smtClean="0"/>
              <a:t>arafatmy@najah.edu</a:t>
            </a:r>
            <a:endParaRPr lang="en-US"/>
          </a:p>
        </p:txBody>
      </p:sp>
      <p:sp>
        <p:nvSpPr>
          <p:cNvPr id="5" name="Slide Number Placeholder 4"/>
          <p:cNvSpPr>
            <a:spLocks noGrp="1"/>
          </p:cNvSpPr>
          <p:nvPr>
            <p:ph type="sldNum" sz="quarter" idx="12"/>
          </p:nvPr>
        </p:nvSpPr>
        <p:spPr/>
        <p:txBody>
          <a:bodyPr/>
          <a:lstStyle/>
          <a:p>
            <a:fld id="{2FE8712E-372D-4D1E-ACAE-80949723F7FE}" type="slidenum">
              <a:rPr lang="en-US" smtClean="0"/>
              <a:pPr/>
              <a:t>27</a:t>
            </a:fld>
            <a:endParaRPr lang="en-US"/>
          </a:p>
        </p:txBody>
      </p:sp>
      <p:sp>
        <p:nvSpPr>
          <p:cNvPr id="9" name="Isosceles Triangle 8"/>
          <p:cNvSpPr/>
          <p:nvPr/>
        </p:nvSpPr>
        <p:spPr>
          <a:xfrm>
            <a:off x="2590800" y="2743200"/>
            <a:ext cx="3657600" cy="2895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3657600" y="1447800"/>
            <a:ext cx="1524000" cy="13716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Thought Control</a:t>
            </a:r>
            <a:endParaRPr lang="en-US" dirty="0"/>
          </a:p>
        </p:txBody>
      </p:sp>
      <p:sp>
        <p:nvSpPr>
          <p:cNvPr id="11" name="Oval 10"/>
          <p:cNvSpPr/>
          <p:nvPr/>
        </p:nvSpPr>
        <p:spPr>
          <a:xfrm>
            <a:off x="1143000" y="5105400"/>
            <a:ext cx="1524000" cy="1371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FF00"/>
                </a:solidFill>
              </a:rPr>
              <a:t>Thought Control</a:t>
            </a:r>
            <a:endParaRPr lang="en-US" dirty="0">
              <a:solidFill>
                <a:srgbClr val="FFFF00"/>
              </a:solidFill>
            </a:endParaRPr>
          </a:p>
        </p:txBody>
      </p:sp>
      <p:sp>
        <p:nvSpPr>
          <p:cNvPr id="12" name="Oval 11"/>
          <p:cNvSpPr/>
          <p:nvPr/>
        </p:nvSpPr>
        <p:spPr>
          <a:xfrm>
            <a:off x="6172200" y="5105400"/>
            <a:ext cx="1524000" cy="1371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Thought Control</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458968"/>
            <a:ext cx="8610600" cy="1170432"/>
          </a:xfrm>
        </p:spPr>
        <p:txBody>
          <a:bodyPr>
            <a:normAutofit fontScale="90000"/>
          </a:bodyPr>
          <a:lstStyle/>
          <a:p>
            <a:pPr algn="ctr" rtl="1"/>
            <a:r>
              <a:rPr lang="ar-SA" b="1" dirty="0" smtClean="0">
                <a:solidFill>
                  <a:schemeClr val="tx1"/>
                </a:solidFill>
                <a:cs typeface="Simplified Arabic" pitchFamily="2" charset="-78"/>
              </a:rPr>
              <a:t>"لا قدسية لمحتوى، و لا قدسية لمدرس </a:t>
            </a:r>
            <a:r>
              <a:rPr lang="en-US" b="1" dirty="0" smtClean="0">
                <a:solidFill>
                  <a:schemeClr val="tx1"/>
                </a:solidFill>
                <a:cs typeface="Simplified Arabic" pitchFamily="2" charset="-78"/>
              </a:rPr>
              <a:t/>
            </a:r>
            <a:br>
              <a:rPr lang="en-US" b="1" dirty="0" smtClean="0">
                <a:solidFill>
                  <a:schemeClr val="tx1"/>
                </a:solidFill>
                <a:cs typeface="Simplified Arabic" pitchFamily="2" charset="-78"/>
              </a:rPr>
            </a:br>
            <a:r>
              <a:rPr lang="ar-SA" b="1" dirty="0" smtClean="0">
                <a:solidFill>
                  <a:schemeClr val="tx1"/>
                </a:solidFill>
                <a:cs typeface="Simplified Arabic" pitchFamily="2" charset="-78"/>
              </a:rPr>
              <a:t>و لا حدود لقدرات الطلاب“</a:t>
            </a:r>
            <a:r>
              <a:rPr lang="en-US" b="1" dirty="0" smtClean="0">
                <a:solidFill>
                  <a:schemeClr val="tx1"/>
                </a:solidFill>
                <a:cs typeface="Simplified Arabic" pitchFamily="2" charset="-78"/>
              </a:rPr>
              <a:t> </a:t>
            </a:r>
            <a:r>
              <a:rPr lang="en-US" sz="3100" b="1" dirty="0" smtClean="0">
                <a:solidFill>
                  <a:srgbClr val="FF0000"/>
                </a:solidFill>
                <a:cs typeface="Simplified Arabic" pitchFamily="2" charset="-78"/>
              </a:rPr>
              <a:t>Learning Centered</a:t>
            </a:r>
            <a:endParaRPr lang="en-US" b="1" dirty="0">
              <a:solidFill>
                <a:srgbClr val="FF0000"/>
              </a:solidFill>
              <a:cs typeface="Simplified Arabic" pitchFamily="2" charset="-78"/>
            </a:endParaRPr>
          </a:p>
        </p:txBody>
      </p:sp>
      <p:pic>
        <p:nvPicPr>
          <p:cNvPr id="4" name="Content Placeholder 3" descr="Who says we can not change.jpg"/>
          <p:cNvPicPr>
            <a:picLocks noGrp="1" noChangeAspect="1"/>
          </p:cNvPicPr>
          <p:nvPr>
            <p:ph idx="1"/>
          </p:nvPr>
        </p:nvPicPr>
        <p:blipFill>
          <a:blip r:embed="rId2" cstate="print"/>
          <a:stretch>
            <a:fillRect/>
          </a:stretch>
        </p:blipFill>
        <p:spPr>
          <a:xfrm>
            <a:off x="914400" y="152400"/>
            <a:ext cx="7162800" cy="502546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a:solidFill>
            <a:schemeClr val="tx2">
              <a:lumMod val="40000"/>
              <a:lumOff val="60000"/>
            </a:schemeClr>
          </a:solidFill>
          <a:ln w="76200">
            <a:solidFill>
              <a:srgbClr val="FF0000"/>
            </a:solidFill>
          </a:ln>
        </p:spPr>
        <p:txBody>
          <a:bodyPr>
            <a:normAutofit/>
          </a:bodyPr>
          <a:lstStyle/>
          <a:p>
            <a:pPr algn="ctr"/>
            <a:r>
              <a:rPr lang="en-US" dirty="0" smtClean="0"/>
              <a:t>Why MIT is successful?</a:t>
            </a:r>
            <a:endParaRPr lang="en-US" dirty="0"/>
          </a:p>
        </p:txBody>
      </p:sp>
      <p:sp>
        <p:nvSpPr>
          <p:cNvPr id="3" name="Content Placeholder 2"/>
          <p:cNvSpPr>
            <a:spLocks noGrp="1"/>
          </p:cNvSpPr>
          <p:nvPr>
            <p:ph idx="1"/>
          </p:nvPr>
        </p:nvSpPr>
        <p:spPr>
          <a:xfrm>
            <a:off x="457200" y="1935480"/>
            <a:ext cx="8229600" cy="1722120"/>
          </a:xfrm>
        </p:spPr>
        <p:txBody>
          <a:bodyPr>
            <a:normAutofit fontScale="92500" lnSpcReduction="10000"/>
          </a:bodyPr>
          <a:lstStyle/>
          <a:p>
            <a:pPr>
              <a:buNone/>
            </a:pPr>
            <a:r>
              <a:rPr lang="en-US" b="1" dirty="0" smtClean="0"/>
              <a:t>We provide our learners with the opportunity to:</a:t>
            </a:r>
          </a:p>
          <a:p>
            <a:pPr>
              <a:buNone/>
            </a:pPr>
            <a:endParaRPr lang="en-US" dirty="0" smtClean="0"/>
          </a:p>
          <a:p>
            <a:pPr>
              <a:buNone/>
            </a:pPr>
            <a:r>
              <a:rPr lang="en-US" b="1" dirty="0" smtClean="0">
                <a:latin typeface="Arial Black" pitchFamily="34" charset="0"/>
              </a:rPr>
              <a:t>1- To raise questions.</a:t>
            </a:r>
          </a:p>
          <a:p>
            <a:pPr>
              <a:buNone/>
            </a:pPr>
            <a:r>
              <a:rPr lang="en-US" b="1" dirty="0" smtClean="0">
                <a:latin typeface="Arial Black" pitchFamily="34" charset="0"/>
              </a:rPr>
              <a:t>2- Participate in discussions.</a:t>
            </a:r>
            <a:endParaRPr lang="en-US" dirty="0" smtClean="0"/>
          </a:p>
          <a:p>
            <a:pPr>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a:solidFill>
            <a:srgbClr val="00B050"/>
          </a:solidFill>
          <a:ln w="76200">
            <a:solidFill>
              <a:srgbClr val="FF0000"/>
            </a:solidFill>
          </a:ln>
        </p:spPr>
        <p:txBody>
          <a:bodyPr>
            <a:normAutofit/>
          </a:bodyPr>
          <a:lstStyle/>
          <a:p>
            <a:pPr algn="ctr"/>
            <a:r>
              <a:rPr lang="en-US" dirty="0" smtClean="0">
                <a:solidFill>
                  <a:schemeClr val="bg1"/>
                </a:solidFill>
              </a:rPr>
              <a:t>Why Stanford is successful?</a:t>
            </a:r>
            <a:endParaRPr lang="en-US" dirty="0">
              <a:solidFill>
                <a:schemeClr val="bg1"/>
              </a:solidFill>
            </a:endParaRPr>
          </a:p>
        </p:txBody>
      </p:sp>
      <p:sp>
        <p:nvSpPr>
          <p:cNvPr id="3" name="Content Placeholder 2"/>
          <p:cNvSpPr>
            <a:spLocks noGrp="1"/>
          </p:cNvSpPr>
          <p:nvPr>
            <p:ph idx="1"/>
          </p:nvPr>
        </p:nvSpPr>
        <p:spPr>
          <a:xfrm>
            <a:off x="457200" y="1935480"/>
            <a:ext cx="8229600" cy="1264920"/>
          </a:xfrm>
        </p:spPr>
        <p:txBody>
          <a:bodyPr/>
          <a:lstStyle/>
          <a:p>
            <a:r>
              <a:rPr lang="en-US" b="1" u="sng" dirty="0" smtClean="0"/>
              <a:t>“As a staff</a:t>
            </a:r>
            <a:r>
              <a:rPr lang="en-US" dirty="0" smtClean="0"/>
              <a:t> I work at Stanford because they have an </a:t>
            </a:r>
            <a:r>
              <a:rPr lang="en-US" dirty="0" smtClean="0">
                <a:solidFill>
                  <a:srgbClr val="FF0000"/>
                </a:solidFill>
              </a:rPr>
              <a:t>outstanding Students</a:t>
            </a:r>
            <a:r>
              <a:rPr lang="en-US" dirty="0" smtClean="0"/>
              <a:t>,</a:t>
            </a:r>
          </a:p>
        </p:txBody>
      </p:sp>
      <p:sp>
        <p:nvSpPr>
          <p:cNvPr id="4" name="Content Placeholder 2"/>
          <p:cNvSpPr txBox="1">
            <a:spLocks/>
          </p:cNvSpPr>
          <p:nvPr/>
        </p:nvSpPr>
        <p:spPr>
          <a:xfrm>
            <a:off x="533400" y="3124200"/>
            <a:ext cx="8229600" cy="11430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600" b="1" i="0" u="sng" strike="noStrike" kern="1200" cap="none" spc="0" normalizeH="0" baseline="0" noProof="0" dirty="0" smtClean="0">
                <a:ln>
                  <a:noFill/>
                </a:ln>
                <a:solidFill>
                  <a:schemeClr val="tx1"/>
                </a:solidFill>
                <a:effectLst/>
                <a:uLnTx/>
                <a:uFillTx/>
                <a:latin typeface="+mn-lt"/>
                <a:ea typeface="+mn-ea"/>
                <a:cs typeface="+mn-cs"/>
              </a:rPr>
              <a:t>I attended</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Stanford as a student because they have </a:t>
            </a:r>
            <a:r>
              <a:rPr kumimoji="0" lang="en-US" sz="2600" b="0" i="0" u="none" strike="noStrike" kern="1200" cap="none" spc="0" normalizeH="0" baseline="0" noProof="0" dirty="0" smtClean="0">
                <a:ln>
                  <a:noFill/>
                </a:ln>
                <a:solidFill>
                  <a:srgbClr val="FF0000"/>
                </a:solidFill>
                <a:effectLst/>
                <a:uLnTx/>
                <a:uFillTx/>
                <a:latin typeface="+mn-lt"/>
                <a:ea typeface="+mn-ea"/>
                <a:cs typeface="+mn-cs"/>
              </a:rPr>
              <a:t>outstanding Faculty</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lang="en-US" sz="2600" dirty="0" smtClean="0"/>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ext Box 1"/>
          <p:cNvSpPr txBox="1">
            <a:spLocks noChangeArrowheads="1"/>
          </p:cNvSpPr>
          <p:nvPr/>
        </p:nvSpPr>
        <p:spPr bwMode="auto">
          <a:xfrm>
            <a:off x="504825" y="444500"/>
            <a:ext cx="8067675" cy="639763"/>
          </a:xfrm>
          <a:prstGeom prst="rect">
            <a:avLst/>
          </a:prstGeom>
          <a:noFill/>
          <a:ln w="9525">
            <a:noFill/>
            <a:round/>
            <a:headEnd/>
            <a:tailEnd/>
          </a:ln>
          <a:effectLst/>
        </p:spPr>
        <p:txBody>
          <a:bodyPr lIns="90000" tIns="46800" rIns="90000" bIns="46800" anchor="ctr"/>
          <a:lstStyle/>
          <a:p>
            <a:pPr algn="ctr">
              <a:lnSpc>
                <a:spcPct val="102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sz="3800" dirty="0">
                <a:latin typeface="Tahoma" pitchFamily="34" charset="0"/>
                <a:ea typeface="Arial Unicode MS" pitchFamily="34" charset="-128"/>
                <a:cs typeface="Arial Unicode MS" pitchFamily="34" charset="-128"/>
              </a:rPr>
              <a:t>Three </a:t>
            </a:r>
            <a:r>
              <a:rPr lang="en-AU" sz="3800" dirty="0" smtClean="0">
                <a:latin typeface="Tahoma" pitchFamily="34" charset="0"/>
                <a:ea typeface="Arial Unicode MS" pitchFamily="34" charset="-128"/>
                <a:cs typeface="Arial Unicode MS" pitchFamily="34" charset="-128"/>
              </a:rPr>
              <a:t>Paradigm shifts </a:t>
            </a:r>
            <a:r>
              <a:rPr lang="en-AU" sz="1400" dirty="0" smtClean="0">
                <a:latin typeface="Tahoma" pitchFamily="34" charset="0"/>
                <a:ea typeface="Arial Unicode MS" pitchFamily="34" charset="-128"/>
                <a:cs typeface="Arial Unicode MS" pitchFamily="34" charset="-128"/>
              </a:rPr>
              <a:t>(Eijkman,2009)</a:t>
            </a:r>
            <a:endParaRPr lang="en-AU" sz="3800" dirty="0">
              <a:latin typeface="Tahoma" pitchFamily="34" charset="0"/>
              <a:ea typeface="Arial Unicode MS" pitchFamily="34" charset="-128"/>
              <a:cs typeface="Arial Unicode MS" pitchFamily="34" charset="-128"/>
            </a:endParaRPr>
          </a:p>
        </p:txBody>
      </p:sp>
      <p:sp>
        <p:nvSpPr>
          <p:cNvPr id="12290" name="Text Box 2"/>
          <p:cNvSpPr txBox="1">
            <a:spLocks noChangeArrowheads="1"/>
          </p:cNvSpPr>
          <p:nvPr/>
        </p:nvSpPr>
        <p:spPr bwMode="auto">
          <a:xfrm>
            <a:off x="323850" y="1500188"/>
            <a:ext cx="8605838" cy="4595812"/>
          </a:xfrm>
          <a:prstGeom prst="rect">
            <a:avLst/>
          </a:prstGeom>
          <a:noFill/>
          <a:ln w="9525">
            <a:noFill/>
            <a:round/>
            <a:headEnd/>
            <a:tailEnd/>
          </a:ln>
          <a:effectLst/>
        </p:spPr>
        <p:txBody>
          <a:bodyPr lIns="90000" tIns="46800" rIns="90000" bIns="46800"/>
          <a:lstStyle/>
          <a:p>
            <a:pPr marL="334963" indent="-334963">
              <a:lnSpc>
                <a:spcPct val="102000"/>
              </a:lnSpc>
              <a:spcBef>
                <a:spcPts val="650"/>
              </a:spcBef>
              <a:buClr>
                <a:srgbClr val="FFFF00"/>
              </a:buClr>
              <a:buFont typeface="Monotype Sorts" charset="2"/>
              <a:buChar char=""/>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r>
              <a:rPr lang="en-AU" sz="2600" dirty="0">
                <a:latin typeface="Tahoma" pitchFamily="34" charset="0"/>
                <a:ea typeface="Arial Unicode MS" pitchFamily="34" charset="-128"/>
                <a:cs typeface="Arial Unicode MS" pitchFamily="34" charset="-128"/>
              </a:rPr>
              <a:t>The post-information shift in learning practices</a:t>
            </a: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endParaRPr lang="en-AU" dirty="0">
              <a:latin typeface="Tahoma" pitchFamily="34" charset="0"/>
              <a:ea typeface="Arial Unicode MS" pitchFamily="34" charset="-128"/>
              <a:cs typeface="Arial Unicode MS" pitchFamily="34" charset="-128"/>
            </a:endParaRP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r>
              <a:rPr lang="en-AU" dirty="0">
                <a:latin typeface="Tahoma" pitchFamily="34" charset="0"/>
                <a:ea typeface="Arial Unicode MS" pitchFamily="34" charset="-128"/>
                <a:cs typeface="Arial Unicode MS" pitchFamily="34" charset="-128"/>
              </a:rPr>
              <a:t>     </a:t>
            </a:r>
            <a:r>
              <a:rPr lang="en-AU" sz="2000" dirty="0">
                <a:latin typeface="Tahoma" pitchFamily="34" charset="0"/>
                <a:ea typeface="Arial Unicode MS" pitchFamily="34" charset="-128"/>
                <a:cs typeface="Arial Unicode MS" pitchFamily="34" charset="-128"/>
              </a:rPr>
              <a:t>Industrial Age - Info Age - </a:t>
            </a:r>
            <a:r>
              <a:rPr lang="en-AU" sz="2000" dirty="0">
                <a:solidFill>
                  <a:srgbClr val="FF0000"/>
                </a:solidFill>
                <a:latin typeface="Tahoma" pitchFamily="34" charset="0"/>
                <a:ea typeface="Arial Unicode MS" pitchFamily="34" charset="-128"/>
                <a:cs typeface="Arial Unicode MS" pitchFamily="34" charset="-128"/>
              </a:rPr>
              <a:t>Post-Info Age</a:t>
            </a:r>
          </a:p>
          <a:p>
            <a:pPr marL="334963" indent="-334963">
              <a:lnSpc>
                <a:spcPct val="102000"/>
              </a:lnSpc>
              <a:spcBef>
                <a:spcPts val="50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endParaRPr lang="en-AU" sz="2000" dirty="0">
              <a:latin typeface="Tahoma" pitchFamily="34" charset="0"/>
              <a:ea typeface="Arial Unicode MS" pitchFamily="34" charset="-128"/>
              <a:cs typeface="Arial Unicode MS" pitchFamily="34" charset="-128"/>
            </a:endParaRPr>
          </a:p>
          <a:p>
            <a:pPr marL="334963" indent="-334963">
              <a:lnSpc>
                <a:spcPct val="102000"/>
              </a:lnSpc>
              <a:spcBef>
                <a:spcPts val="650"/>
              </a:spcBef>
              <a:buClr>
                <a:srgbClr val="FFFF00"/>
              </a:buClr>
              <a:buFont typeface="Monotype Sorts" charset="2"/>
              <a:buChar char=""/>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r>
              <a:rPr lang="en-AU" sz="2600" dirty="0">
                <a:latin typeface="Tahoma" pitchFamily="34" charset="0"/>
                <a:ea typeface="Arial Unicode MS" pitchFamily="34" charset="-128"/>
                <a:cs typeface="Arial Unicode MS" pitchFamily="34" charset="-128"/>
              </a:rPr>
              <a:t>The social shift in learning theory</a:t>
            </a: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endParaRPr lang="en-AU" dirty="0">
              <a:latin typeface="Tahoma" pitchFamily="34" charset="0"/>
              <a:ea typeface="Arial Unicode MS" pitchFamily="34" charset="-128"/>
              <a:cs typeface="Arial Unicode MS" pitchFamily="34" charset="-128"/>
            </a:endParaRP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r>
              <a:rPr lang="en-AU" sz="2000" dirty="0">
                <a:latin typeface="Tahoma" pitchFamily="34" charset="0"/>
                <a:ea typeface="Arial Unicode MS" pitchFamily="34" charset="-128"/>
                <a:cs typeface="Arial Unicode MS" pitchFamily="34" charset="-128"/>
              </a:rPr>
              <a:t>    </a:t>
            </a:r>
            <a:r>
              <a:rPr lang="en-AU" sz="2000" dirty="0" smtClean="0">
                <a:latin typeface="Tahoma" pitchFamily="34" charset="0"/>
                <a:ea typeface="Arial Unicode MS" pitchFamily="34" charset="-128"/>
                <a:cs typeface="Arial Unicode MS" pitchFamily="34" charset="-128"/>
              </a:rPr>
              <a:t>Cognitive </a:t>
            </a:r>
            <a:r>
              <a:rPr lang="en-AU" sz="2000" dirty="0">
                <a:latin typeface="Tahoma" pitchFamily="34" charset="0"/>
                <a:ea typeface="Arial Unicode MS" pitchFamily="34" charset="-128"/>
                <a:cs typeface="Arial Unicode MS" pitchFamily="34" charset="-128"/>
              </a:rPr>
              <a:t>- </a:t>
            </a:r>
            <a:r>
              <a:rPr lang="en-AU" sz="2000" dirty="0" smtClean="0">
                <a:latin typeface="Tahoma" pitchFamily="34" charset="0"/>
                <a:ea typeface="Arial Unicode MS" pitchFamily="34" charset="-128"/>
                <a:cs typeface="Arial Unicode MS" pitchFamily="34" charset="-128"/>
              </a:rPr>
              <a:t>Constructivism </a:t>
            </a:r>
            <a:r>
              <a:rPr lang="en-AU" sz="2000" dirty="0">
                <a:latin typeface="Tahoma" pitchFamily="34" charset="0"/>
                <a:ea typeface="Arial Unicode MS" pitchFamily="34" charset="-128"/>
                <a:cs typeface="Arial Unicode MS" pitchFamily="34" charset="-128"/>
              </a:rPr>
              <a:t>- </a:t>
            </a:r>
            <a:r>
              <a:rPr lang="en-AU" sz="2000" dirty="0">
                <a:solidFill>
                  <a:srgbClr val="FF0000"/>
                </a:solidFill>
                <a:latin typeface="Tahoma" pitchFamily="34" charset="0"/>
                <a:ea typeface="Arial Unicode MS" pitchFamily="34" charset="-128"/>
                <a:cs typeface="Arial Unicode MS" pitchFamily="34" charset="-128"/>
              </a:rPr>
              <a:t>Social </a:t>
            </a:r>
            <a:r>
              <a:rPr lang="en-AU" sz="2000" dirty="0" smtClean="0">
                <a:solidFill>
                  <a:srgbClr val="FF0000"/>
                </a:solidFill>
                <a:latin typeface="Tahoma" pitchFamily="34" charset="0"/>
                <a:ea typeface="Arial Unicode MS" pitchFamily="34" charset="-128"/>
                <a:cs typeface="Arial Unicode MS" pitchFamily="34" charset="-128"/>
              </a:rPr>
              <a:t>constructivism</a:t>
            </a:r>
            <a:endParaRPr lang="en-AU" sz="2000" dirty="0">
              <a:solidFill>
                <a:srgbClr val="FF0000"/>
              </a:solidFill>
              <a:latin typeface="Tahoma" pitchFamily="34" charset="0"/>
              <a:ea typeface="Arial Unicode MS" pitchFamily="34" charset="-128"/>
              <a:cs typeface="Arial Unicode MS" pitchFamily="34" charset="-128"/>
            </a:endParaRP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endParaRPr lang="en-AU" dirty="0">
              <a:latin typeface="Tahoma" pitchFamily="34" charset="0"/>
              <a:ea typeface="Arial Unicode MS" pitchFamily="34" charset="-128"/>
              <a:cs typeface="Arial Unicode MS" pitchFamily="34" charset="-128"/>
            </a:endParaRPr>
          </a:p>
          <a:p>
            <a:pPr marL="334963" indent="-334963">
              <a:lnSpc>
                <a:spcPct val="102000"/>
              </a:lnSpc>
              <a:spcBef>
                <a:spcPts val="650"/>
              </a:spcBef>
              <a:buClr>
                <a:srgbClr val="FFFF00"/>
              </a:buClr>
              <a:buFont typeface="Monotype Sorts" charset="2"/>
              <a:buChar char=""/>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r>
              <a:rPr lang="en-AU" sz="2600" dirty="0">
                <a:solidFill>
                  <a:srgbClr val="FF0000"/>
                </a:solidFill>
                <a:latin typeface="Tahoma" pitchFamily="34" charset="0"/>
                <a:ea typeface="Arial Unicode MS" pitchFamily="34" charset="-128"/>
                <a:cs typeface="Arial Unicode MS" pitchFamily="34" charset="-128"/>
              </a:rPr>
              <a:t>The participatory shift in learning technology</a:t>
            </a: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endParaRPr lang="en-AU" dirty="0">
              <a:latin typeface="Tahoma" pitchFamily="34" charset="0"/>
              <a:ea typeface="Arial Unicode MS" pitchFamily="34" charset="-128"/>
              <a:cs typeface="Arial Unicode MS" pitchFamily="34" charset="-128"/>
            </a:endParaRPr>
          </a:p>
          <a:p>
            <a:pPr marL="334963" indent="-334963">
              <a:lnSpc>
                <a:spcPct val="102000"/>
              </a:lnSpc>
              <a:spcBef>
                <a:spcPts val="450"/>
              </a:spcBef>
              <a:buClrTx/>
              <a:buSzTx/>
              <a:buFontTx/>
              <a:buNone/>
              <a:tabLst>
                <a:tab pos="334963" algn="l"/>
                <a:tab pos="782638" algn="l"/>
                <a:tab pos="1231900" algn="l"/>
                <a:tab pos="1681163" algn="l"/>
                <a:tab pos="2130425" algn="l"/>
                <a:tab pos="2579688" algn="l"/>
                <a:tab pos="3028950" algn="l"/>
                <a:tab pos="3478213" algn="l"/>
                <a:tab pos="3927475" algn="l"/>
                <a:tab pos="4376738" algn="l"/>
                <a:tab pos="4826000" algn="l"/>
                <a:tab pos="5275263" algn="l"/>
                <a:tab pos="5724525" algn="l"/>
                <a:tab pos="6173788" algn="l"/>
                <a:tab pos="6623050" algn="l"/>
                <a:tab pos="7072313" algn="l"/>
                <a:tab pos="7521575" algn="l"/>
                <a:tab pos="7970838" algn="l"/>
                <a:tab pos="8420100" algn="l"/>
                <a:tab pos="8869363" algn="l"/>
                <a:tab pos="9318625" algn="l"/>
              </a:tabLst>
            </a:pPr>
            <a:r>
              <a:rPr lang="en-AU" sz="2000" dirty="0">
                <a:latin typeface="Tahoma" pitchFamily="34" charset="0"/>
                <a:ea typeface="Arial Unicode MS" pitchFamily="34" charset="-128"/>
                <a:cs typeface="Arial Unicode MS" pitchFamily="34" charset="-128"/>
              </a:rPr>
              <a:t>     Web 1.0 – Post-Web 1.0 – </a:t>
            </a:r>
            <a:r>
              <a:rPr lang="en-AU" sz="2000" dirty="0">
                <a:solidFill>
                  <a:srgbClr val="FF0000"/>
                </a:solidFill>
                <a:latin typeface="Tahoma" pitchFamily="34" charset="0"/>
                <a:ea typeface="Arial Unicode MS" pitchFamily="34" charset="-128"/>
                <a:cs typeface="Arial Unicode MS" pitchFamily="34" charset="-128"/>
              </a:rPr>
              <a:t>Web 2.0</a:t>
            </a:r>
            <a:r>
              <a:rPr lang="en-AU" sz="2000" dirty="0">
                <a:latin typeface="Tahoma" pitchFamily="34" charset="0"/>
                <a:ea typeface="Arial Unicode MS" pitchFamily="34" charset="-128"/>
                <a:cs typeface="Arial Unicode MS" pitchFamily="34" charset="-128"/>
              </a:rPr>
              <a:t>, 3.0 etc.</a:t>
            </a:r>
          </a:p>
        </p:txBody>
      </p:sp>
      <p:sp>
        <p:nvSpPr>
          <p:cNvPr id="12291" name="Text Box 3"/>
          <p:cNvSpPr txBox="1">
            <a:spLocks noChangeArrowheads="1"/>
          </p:cNvSpPr>
          <p:nvPr/>
        </p:nvSpPr>
        <p:spPr bwMode="auto">
          <a:xfrm>
            <a:off x="8572500" y="6357938"/>
            <a:ext cx="409575" cy="347662"/>
          </a:xfrm>
          <a:prstGeom prst="rect">
            <a:avLst/>
          </a:prstGeom>
          <a:noFill/>
          <a:ln w="9525">
            <a:noFill/>
            <a:round/>
            <a:headEnd/>
            <a:tailEnd/>
          </a:ln>
          <a:effectLst/>
        </p:spPr>
        <p:txBody>
          <a:bodyPr lIns="90000" tIns="73440" rIns="90000" bIns="46800"/>
          <a:lstStyle/>
          <a:p>
            <a:pPr algn="r">
              <a:lnSpc>
                <a:spcPct val="90000"/>
              </a:lnSpc>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6F27B739-C9BB-4897-96AD-0DBDF6C97FC8}" type="slidenum">
              <a:rPr lang="en-AU" sz="1400">
                <a:solidFill>
                  <a:srgbClr val="FFFFFF"/>
                </a:solidFill>
                <a:latin typeface="Times New Roman" pitchFamily="18" charset="0"/>
                <a:ea typeface="Arial Unicode MS" pitchFamily="34" charset="-128"/>
                <a:cs typeface="Arial Unicode MS" pitchFamily="34" charset="-128"/>
              </a:rPr>
              <a:pPr algn="r">
                <a:lnSpc>
                  <a:spcPct val="90000"/>
                </a:lnSpc>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a:t>
            </a:fld>
            <a:endParaRPr lang="en-AU" sz="1400">
              <a:solidFill>
                <a:srgbClr val="FFFFFF"/>
              </a:solidFill>
              <a:latin typeface="Times New Roman" pitchFamily="18" charset="0"/>
              <a:ea typeface="Arial Unicode MS" pitchFamily="34" charset="-128"/>
              <a:cs typeface="Arial Unicode MS" pitchFamily="34" charset="-128"/>
            </a:endParaRPr>
          </a:p>
        </p:txBody>
      </p:sp>
      <p:cxnSp>
        <p:nvCxnSpPr>
          <p:cNvPr id="12292" name="AutoShape 4"/>
          <p:cNvCxnSpPr>
            <a:cxnSpLocks noChangeShapeType="1"/>
          </p:cNvCxnSpPr>
          <p:nvPr/>
        </p:nvCxnSpPr>
        <p:spPr bwMode="auto">
          <a:xfrm>
            <a:off x="642938" y="2143125"/>
            <a:ext cx="6286500" cy="3175"/>
          </a:xfrm>
          <a:prstGeom prst="straightConnector1">
            <a:avLst/>
          </a:prstGeom>
          <a:noFill/>
          <a:ln w="76200">
            <a:solidFill>
              <a:srgbClr val="0070C0"/>
            </a:solidFill>
            <a:miter lim="800000"/>
            <a:headEnd/>
            <a:tailEnd type="triangle" w="med" len="med"/>
          </a:ln>
          <a:effectLst/>
        </p:spPr>
      </p:cxnSp>
      <p:sp>
        <p:nvSpPr>
          <p:cNvPr id="12294" name="Text Box 6"/>
          <p:cNvSpPr txBox="1">
            <a:spLocks noChangeArrowheads="1"/>
          </p:cNvSpPr>
          <p:nvPr/>
        </p:nvSpPr>
        <p:spPr bwMode="auto">
          <a:xfrm>
            <a:off x="6934200" y="2568891"/>
            <a:ext cx="2143108" cy="2079309"/>
          </a:xfrm>
          <a:prstGeom prst="rect">
            <a:avLst/>
          </a:prstGeom>
          <a:solidFill>
            <a:srgbClr val="0070C0"/>
          </a:solidFill>
          <a:ln w="57150">
            <a:solidFill>
              <a:srgbClr val="FF0000"/>
            </a:solidFill>
            <a:miter lim="800000"/>
            <a:headEnd/>
            <a:tailEnd/>
          </a:ln>
          <a:effectLst/>
        </p:spPr>
        <p:txBody>
          <a:bodyPr wrap="square" lIns="90000" tIns="92160" rIns="90000" bIns="46800">
            <a:spAutoFit/>
          </a:bodyPr>
          <a:lstStyle/>
          <a:p>
            <a:pPr algn="ct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AU" sz="2000" dirty="0">
              <a:solidFill>
                <a:srgbClr val="FFFFFF"/>
              </a:solidFill>
              <a:latin typeface="Tahoma" pitchFamily="34" charset="0"/>
              <a:ea typeface="Arial Unicode MS" pitchFamily="34" charset="-128"/>
              <a:cs typeface="Arial Unicode MS" pitchFamily="34" charset="-128"/>
            </a:endParaRPr>
          </a:p>
          <a:p>
            <a:pPr algn="ct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sz="2000" dirty="0">
                <a:solidFill>
                  <a:srgbClr val="FFFFFF"/>
                </a:solidFill>
                <a:latin typeface="Tahoma" pitchFamily="34" charset="0"/>
                <a:ea typeface="Arial Unicode MS" pitchFamily="34" charset="-128"/>
                <a:cs typeface="Arial Unicode MS" pitchFamily="34" charset="-128"/>
              </a:rPr>
              <a:t>A </a:t>
            </a:r>
            <a:r>
              <a:rPr lang="en-AU" sz="2000" dirty="0" smtClean="0">
                <a:solidFill>
                  <a:srgbClr val="FFFFFF"/>
                </a:solidFill>
                <a:latin typeface="Tahoma" pitchFamily="34" charset="0"/>
                <a:ea typeface="Arial Unicode MS" pitchFamily="34" charset="-128"/>
                <a:cs typeface="Arial Unicode MS" pitchFamily="34" charset="-128"/>
              </a:rPr>
              <a:t>macro shift </a:t>
            </a:r>
            <a:r>
              <a:rPr lang="en-AU" sz="2000" dirty="0">
                <a:solidFill>
                  <a:srgbClr val="FFFFFF"/>
                </a:solidFill>
                <a:latin typeface="Tahoma" pitchFamily="34" charset="0"/>
                <a:ea typeface="Arial Unicode MS" pitchFamily="34" charset="-128"/>
                <a:cs typeface="Arial Unicode MS" pitchFamily="34" charset="-128"/>
              </a:rPr>
              <a:t>?  </a:t>
            </a:r>
          </a:p>
          <a:p>
            <a:pP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AU" sz="2000" dirty="0">
              <a:solidFill>
                <a:srgbClr val="FFFFFF"/>
              </a:solidFill>
              <a:latin typeface="Tahoma" pitchFamily="34" charset="0"/>
              <a:ea typeface="Arial Unicode MS" pitchFamily="34" charset="-128"/>
              <a:cs typeface="Arial Unicode MS" pitchFamily="34" charset="-128"/>
            </a:endParaRPr>
          </a:p>
          <a:p>
            <a:pPr algn="ct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AU" sz="2000" dirty="0">
                <a:solidFill>
                  <a:srgbClr val="FFFFFF"/>
                </a:solidFill>
                <a:latin typeface="Tahoma" pitchFamily="34" charset="0"/>
                <a:ea typeface="Arial Unicode MS" pitchFamily="34" charset="-128"/>
                <a:cs typeface="Arial Unicode MS" pitchFamily="34" charset="-128"/>
              </a:rPr>
              <a:t>Fundamental challenges to old </a:t>
            </a:r>
            <a:r>
              <a:rPr lang="en-AU" sz="2000" dirty="0" smtClean="0">
                <a:solidFill>
                  <a:srgbClr val="FFFFFF"/>
                </a:solidFill>
                <a:latin typeface="Tahoma" pitchFamily="34" charset="0"/>
                <a:ea typeface="Arial Unicode MS" pitchFamily="34" charset="-128"/>
                <a:cs typeface="Arial Unicode MS" pitchFamily="34" charset="-128"/>
              </a:rPr>
              <a:t>practices</a:t>
            </a:r>
            <a:endParaRPr lang="en-AU" sz="2000" dirty="0">
              <a:solidFill>
                <a:srgbClr val="FFFFFF"/>
              </a:solidFill>
              <a:latin typeface="Tahoma" pitchFamily="34" charset="0"/>
              <a:ea typeface="Arial Unicode MS" pitchFamily="34" charset="-128"/>
              <a:cs typeface="Arial Unicode MS" pitchFamily="34" charset="-128"/>
            </a:endParaRPr>
          </a:p>
          <a:p>
            <a:pPr algn="ctr">
              <a:lnSpc>
                <a:spcPct val="90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AU" sz="2000" dirty="0">
              <a:solidFill>
                <a:srgbClr val="FFFFFF"/>
              </a:solidFill>
              <a:latin typeface="Tahoma" pitchFamily="34" charset="0"/>
              <a:ea typeface="Arial Unicode MS" pitchFamily="34" charset="-128"/>
              <a:cs typeface="Arial Unicode MS" pitchFamily="34" charset="-128"/>
            </a:endParaRPr>
          </a:p>
        </p:txBody>
      </p:sp>
      <p:cxnSp>
        <p:nvCxnSpPr>
          <p:cNvPr id="12295" name="AutoShape 7"/>
          <p:cNvCxnSpPr>
            <a:cxnSpLocks noChangeShapeType="1"/>
          </p:cNvCxnSpPr>
          <p:nvPr/>
        </p:nvCxnSpPr>
        <p:spPr bwMode="auto">
          <a:xfrm>
            <a:off x="457200" y="3716338"/>
            <a:ext cx="6286500" cy="1587"/>
          </a:xfrm>
          <a:prstGeom prst="straightConnector1">
            <a:avLst/>
          </a:prstGeom>
          <a:noFill/>
          <a:ln w="76200">
            <a:solidFill>
              <a:srgbClr val="0070C0"/>
            </a:solidFill>
            <a:miter lim="800000"/>
            <a:headEnd/>
            <a:tailEnd type="triangle" w="med" len="med"/>
          </a:ln>
          <a:effectLst/>
        </p:spPr>
      </p:cxnSp>
      <p:cxnSp>
        <p:nvCxnSpPr>
          <p:cNvPr id="12298" name="AutoShape 10"/>
          <p:cNvCxnSpPr>
            <a:cxnSpLocks noChangeShapeType="1"/>
          </p:cNvCxnSpPr>
          <p:nvPr/>
        </p:nvCxnSpPr>
        <p:spPr bwMode="auto">
          <a:xfrm>
            <a:off x="611188" y="5229225"/>
            <a:ext cx="6286500" cy="1588"/>
          </a:xfrm>
          <a:prstGeom prst="straightConnector1">
            <a:avLst/>
          </a:prstGeom>
          <a:noFill/>
          <a:ln w="76200">
            <a:solidFill>
              <a:srgbClr val="0070C0"/>
            </a:solidFill>
            <a:miter lim="800000"/>
            <a:headEnd/>
            <a:tailEnd type="triangle" w="med" len="med"/>
          </a:ln>
          <a:effectLst/>
        </p:spPr>
      </p:cxnSp>
      <p:sp>
        <p:nvSpPr>
          <p:cNvPr id="10" name="Footer Placeholder 9"/>
          <p:cNvSpPr>
            <a:spLocks noGrp="1"/>
          </p:cNvSpPr>
          <p:nvPr>
            <p:ph type="ftr" sz="quarter" idx="11"/>
          </p:nvPr>
        </p:nvSpPr>
        <p:spPr/>
        <p:txBody>
          <a:bodyPr/>
          <a:lstStyle/>
          <a:p>
            <a:r>
              <a:rPr lang="en-US" dirty="0" smtClean="0"/>
              <a:t>arafatmy@najah.edu</a:t>
            </a: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29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290">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2294"/>
                                        </p:tgtEl>
                                        <p:attrNameLst>
                                          <p:attrName>style.visibility</p:attrName>
                                        </p:attrNameLst>
                                      </p:cBhvr>
                                      <p:to>
                                        <p:strVal val="visible"/>
                                      </p:to>
                                    </p:set>
                                    <p:animEffect transition="in" filter="box(in)">
                                      <p:cBhvr>
                                        <p:cTn id="31" dur="5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P spid="1229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610600" cy="1389888"/>
          </a:xfrm>
          <a:solidFill>
            <a:srgbClr val="FFC000"/>
          </a:solidFill>
          <a:ln>
            <a:solidFill>
              <a:srgbClr val="FFC000"/>
            </a:solidFill>
          </a:ln>
        </p:spPr>
        <p:txBody>
          <a:bodyPr>
            <a:normAutofit fontScale="90000"/>
          </a:bodyPr>
          <a:lstStyle/>
          <a:p>
            <a:pPr algn="ctr"/>
            <a:r>
              <a:rPr lang="en-US" b="1" dirty="0" smtClean="0"/>
              <a:t>3 Pillars of Successful Education (Elements of Quality Educational)</a:t>
            </a:r>
            <a:endParaRPr lang="en-US" dirty="0"/>
          </a:p>
        </p:txBody>
      </p:sp>
      <p:sp>
        <p:nvSpPr>
          <p:cNvPr id="3" name="Content Placeholder 2"/>
          <p:cNvSpPr>
            <a:spLocks noGrp="1"/>
          </p:cNvSpPr>
          <p:nvPr>
            <p:ph idx="1"/>
          </p:nvPr>
        </p:nvSpPr>
        <p:spPr>
          <a:xfrm>
            <a:off x="304800" y="2392680"/>
            <a:ext cx="8686800" cy="579120"/>
          </a:xfrm>
        </p:spPr>
        <p:txBody>
          <a:bodyPr/>
          <a:lstStyle/>
          <a:p>
            <a:pPr lvl="0"/>
            <a:r>
              <a:rPr lang="en-US" dirty="0" smtClean="0"/>
              <a:t>Outstanding student, (Surface, Deep, Strategic, Learners)</a:t>
            </a:r>
          </a:p>
        </p:txBody>
      </p:sp>
      <p:sp>
        <p:nvSpPr>
          <p:cNvPr id="4" name="Content Placeholder 2"/>
          <p:cNvSpPr txBox="1">
            <a:spLocks/>
          </p:cNvSpPr>
          <p:nvPr/>
        </p:nvSpPr>
        <p:spPr>
          <a:xfrm>
            <a:off x="304800" y="3276600"/>
            <a:ext cx="8610600" cy="609600"/>
          </a:xfrm>
          <a:prstGeom prst="rect">
            <a:avLst/>
          </a:prstGeom>
          <a:ln>
            <a:solidFill>
              <a:srgbClr val="FFC000"/>
            </a:solidFill>
          </a:ln>
        </p:spPr>
        <p:txBody>
          <a:bodyPr vert="horz">
            <a:normAutofit fontScale="925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Outstanding faculty, (Knowledge, </a:t>
            </a:r>
            <a:r>
              <a:rPr kumimoji="0" lang="en-US" sz="2800" b="1" i="0" u="none" strike="noStrike" kern="1200" cap="none" spc="0" normalizeH="0" baseline="0" noProof="0" dirty="0" smtClean="0">
                <a:ln>
                  <a:noFill/>
                </a:ln>
                <a:solidFill>
                  <a:srgbClr val="FF0000"/>
                </a:solidFill>
                <a:effectLst/>
                <a:uLnTx/>
                <a:uFillTx/>
                <a:latin typeface="+mn-lt"/>
                <a:ea typeface="+mn-ea"/>
                <a:cs typeface="+mn-cs"/>
              </a:rPr>
              <a:t>What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&amp; </a:t>
            </a:r>
            <a:r>
              <a:rPr kumimoji="0" lang="en-US" sz="3000" b="1" i="0" u="none" strike="noStrike" kern="1200" cap="none" spc="0" normalizeH="0" baseline="0" noProof="0" dirty="0" smtClean="0">
                <a:ln>
                  <a:noFill/>
                </a:ln>
                <a:solidFill>
                  <a:srgbClr val="FF0000"/>
                </a:solidFill>
                <a:effectLst/>
                <a:uLnTx/>
                <a:uFillTx/>
                <a:latin typeface="+mn-lt"/>
                <a:ea typeface="+mn-ea"/>
                <a:cs typeface="+mn-cs"/>
              </a:rPr>
              <a:t>How</a:t>
            </a:r>
            <a:r>
              <a:rPr kumimoji="0" lang="en-US" sz="30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to teach)</a:t>
            </a:r>
          </a:p>
        </p:txBody>
      </p:sp>
      <p:sp>
        <p:nvSpPr>
          <p:cNvPr id="5" name="Content Placeholder 2"/>
          <p:cNvSpPr txBox="1">
            <a:spLocks/>
          </p:cNvSpPr>
          <p:nvPr/>
        </p:nvSpPr>
        <p:spPr>
          <a:xfrm>
            <a:off x="304800" y="4114800"/>
            <a:ext cx="8229600" cy="6096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Outstanding Mgmt. &amp; Learning Support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Passive Consumption?</a:t>
            </a:r>
            <a:endParaRPr lang="en-US" dirty="0"/>
          </a:p>
        </p:txBody>
      </p:sp>
      <p:sp>
        <p:nvSpPr>
          <p:cNvPr id="3" name="Content Placeholder 2"/>
          <p:cNvSpPr>
            <a:spLocks noGrp="1"/>
          </p:cNvSpPr>
          <p:nvPr>
            <p:ph idx="1"/>
          </p:nvPr>
        </p:nvSpPr>
        <p:spPr>
          <a:xfrm>
            <a:off x="457200" y="1935480"/>
            <a:ext cx="8229600" cy="4312920"/>
          </a:xfrm>
        </p:spPr>
        <p:txBody>
          <a:bodyPr>
            <a:noAutofit/>
          </a:bodyPr>
          <a:lstStyle/>
          <a:p>
            <a:pPr>
              <a:buNone/>
            </a:pPr>
            <a:r>
              <a:rPr lang="en-US" sz="3200" dirty="0" smtClean="0"/>
              <a:t>One of the challenges that we are facing is the increased pressure on teachers to deliver content for their students, this often results in lots of handouts, power points and docs.</a:t>
            </a:r>
          </a:p>
          <a:p>
            <a:pPr>
              <a:buNone/>
            </a:pPr>
            <a:r>
              <a:rPr lang="en-US" sz="3200" dirty="0" smtClean="0"/>
              <a:t> Many Course on Virtual Learning </a:t>
            </a:r>
            <a:r>
              <a:rPr lang="en-US" sz="3200" dirty="0" err="1" smtClean="0"/>
              <a:t>Env</a:t>
            </a:r>
            <a:r>
              <a:rPr lang="en-US" sz="3200" dirty="0" smtClean="0"/>
              <a:t>. are stuffed full with material with little to do with them other than taking notes.</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32688"/>
          </a:xfrm>
        </p:spPr>
        <p:txBody>
          <a:bodyPr/>
          <a:lstStyle/>
          <a:p>
            <a:r>
              <a:rPr lang="en-US" dirty="0" smtClean="0"/>
              <a:t>Personalized Resources</a:t>
            </a:r>
            <a:endParaRPr lang="en-US" dirty="0"/>
          </a:p>
        </p:txBody>
      </p:sp>
      <p:sp>
        <p:nvSpPr>
          <p:cNvPr id="3" name="Content Placeholder 2"/>
          <p:cNvSpPr>
            <a:spLocks noGrp="1"/>
          </p:cNvSpPr>
          <p:nvPr>
            <p:ph idx="1"/>
          </p:nvPr>
        </p:nvSpPr>
        <p:spPr>
          <a:xfrm>
            <a:off x="304800" y="1524000"/>
            <a:ext cx="8610600" cy="2438400"/>
          </a:xfrm>
          <a:ln w="76200">
            <a:solidFill>
              <a:srgbClr val="FF0000"/>
            </a:solidFill>
          </a:ln>
        </p:spPr>
        <p:txBody>
          <a:bodyPr>
            <a:normAutofit/>
          </a:bodyPr>
          <a:lstStyle/>
          <a:p>
            <a:pPr algn="ctr">
              <a:buNone/>
            </a:pPr>
            <a:r>
              <a:rPr lang="en-US" sz="3200" dirty="0" smtClean="0"/>
              <a:t>Learning is influenced by ( Tasks &amp; Resources ).</a:t>
            </a:r>
          </a:p>
          <a:p>
            <a:pPr algn="ctr">
              <a:buNone/>
            </a:pPr>
            <a:r>
              <a:rPr lang="en-US" sz="4000" dirty="0" smtClean="0"/>
              <a:t>so</a:t>
            </a:r>
            <a:endParaRPr lang="en-US" dirty="0" smtClean="0"/>
          </a:p>
          <a:p>
            <a:pPr marL="53975" indent="-53975" algn="ctr">
              <a:buNone/>
            </a:pPr>
            <a:r>
              <a:rPr lang="en-US" sz="3200" dirty="0" smtClean="0"/>
              <a:t>We need to create </a:t>
            </a:r>
            <a:r>
              <a:rPr lang="en-US" sz="3200" dirty="0" smtClean="0">
                <a:solidFill>
                  <a:srgbClr val="FF0000"/>
                </a:solidFill>
              </a:rPr>
              <a:t>Resources</a:t>
            </a:r>
            <a:r>
              <a:rPr lang="en-US" sz="3200" dirty="0" smtClean="0"/>
              <a:t> that match learning style, not matching  our teaching style.</a:t>
            </a:r>
            <a:endParaRPr lang="en-US" sz="3200" dirty="0"/>
          </a:p>
        </p:txBody>
      </p:sp>
      <p:sp>
        <p:nvSpPr>
          <p:cNvPr id="4" name="Content Placeholder 2"/>
          <p:cNvSpPr txBox="1">
            <a:spLocks/>
          </p:cNvSpPr>
          <p:nvPr/>
        </p:nvSpPr>
        <p:spPr>
          <a:xfrm>
            <a:off x="304800" y="4343400"/>
            <a:ext cx="8610600" cy="1676400"/>
          </a:xfrm>
          <a:prstGeom prst="rect">
            <a:avLst/>
          </a:prstGeom>
          <a:solidFill>
            <a:schemeClr val="accent1">
              <a:lumMod val="40000"/>
              <a:lumOff val="60000"/>
            </a:schemeClr>
          </a:solidFill>
          <a:ln w="76200">
            <a:solidFill>
              <a:srgbClr val="FF0000"/>
            </a:solidFill>
          </a:ln>
        </p:spPr>
        <p:txBody>
          <a:bodyPr vert="horz">
            <a:normAutofit/>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If they created the</a:t>
            </a:r>
            <a:r>
              <a:rPr kumimoji="0" lang="en-US" sz="3200" b="0" i="0" u="none" strike="noStrike" kern="1200" cap="none" spc="0" normalizeH="0" noProof="0" dirty="0" smtClean="0">
                <a:ln>
                  <a:noFill/>
                </a:ln>
                <a:solidFill>
                  <a:schemeClr val="tx1"/>
                </a:solidFill>
                <a:effectLst/>
                <a:uLnTx/>
                <a:uFillTx/>
                <a:latin typeface="+mn-lt"/>
                <a:ea typeface="+mn-ea"/>
                <a:cs typeface="+mn-cs"/>
              </a:rPr>
              <a:t> Resources themselves, there is a  likely hood that they’ll meet their </a:t>
            </a:r>
          </a:p>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lang="en-US" sz="3200" dirty="0" smtClean="0">
                <a:solidFill>
                  <a:srgbClr val="FF0000"/>
                </a:solidFill>
              </a:rPr>
              <a:t>Learning Preferences and Needs.</a:t>
            </a:r>
            <a:r>
              <a:rPr kumimoji="0" lang="en-US" sz="3200" b="0" i="0" u="none" strike="noStrike" kern="1200" cap="none" spc="0" normalizeH="0" noProof="0" dirty="0" smtClean="0">
                <a:ln>
                  <a:noFill/>
                </a:ln>
                <a:solidFill>
                  <a:schemeClr val="tx1"/>
                </a:solidFill>
                <a:effectLst/>
                <a:uLnTx/>
                <a:uFillTx/>
                <a:latin typeface="+mn-lt"/>
                <a:ea typeface="+mn-ea"/>
                <a:cs typeface="+mn-cs"/>
              </a:rPr>
              <a:t>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5867400" cy="1447800"/>
          </a:xfrm>
        </p:spPr>
        <p:txBody>
          <a:bodyPr>
            <a:normAutofit/>
          </a:bodyPr>
          <a:lstStyle/>
          <a:p>
            <a:r>
              <a:rPr lang="en-US" dirty="0" smtClean="0"/>
              <a:t>The Goal of Education</a:t>
            </a:r>
            <a:br>
              <a:rPr lang="en-US" dirty="0" smtClean="0"/>
            </a:br>
            <a:r>
              <a:rPr lang="en-US" sz="2800" dirty="0" smtClean="0"/>
              <a:t>in the 21</a:t>
            </a:r>
            <a:r>
              <a:rPr lang="en-US" sz="2800" baseline="30000" dirty="0" smtClean="0"/>
              <a:t>st</a:t>
            </a:r>
            <a:r>
              <a:rPr lang="en-US" sz="2800" dirty="0" smtClean="0"/>
              <a:t> century Tsunamis</a:t>
            </a:r>
            <a:endParaRPr lang="en-US" dirty="0"/>
          </a:p>
        </p:txBody>
      </p:sp>
      <p:pic>
        <p:nvPicPr>
          <p:cNvPr id="8" name="Content Placeholder 7" descr="tsunami.jpg"/>
          <p:cNvPicPr>
            <a:picLocks noGrp="1" noChangeAspect="1"/>
          </p:cNvPicPr>
          <p:nvPr>
            <p:ph idx="1"/>
          </p:nvPr>
        </p:nvPicPr>
        <p:blipFill>
          <a:blip r:embed="rId3" cstate="print"/>
          <a:stretch>
            <a:fillRect/>
          </a:stretch>
        </p:blipFill>
        <p:spPr>
          <a:xfrm>
            <a:off x="6192416" y="304799"/>
            <a:ext cx="2951584" cy="1954427"/>
          </a:xfrm>
        </p:spPr>
      </p:pic>
      <p:sp>
        <p:nvSpPr>
          <p:cNvPr id="5" name="Footer Placeholder 4"/>
          <p:cNvSpPr>
            <a:spLocks noGrp="1"/>
          </p:cNvSpPr>
          <p:nvPr>
            <p:ph type="ftr" sz="quarter" idx="11"/>
          </p:nvPr>
        </p:nvSpPr>
        <p:spPr>
          <a:xfrm>
            <a:off x="2667000" y="6324600"/>
            <a:ext cx="4419600" cy="381000"/>
          </a:xfrm>
        </p:spPr>
        <p:txBody>
          <a:bodyPr/>
          <a:lstStyle/>
          <a:p>
            <a:r>
              <a:rPr lang="en-US" dirty="0" smtClean="0">
                <a:solidFill>
                  <a:schemeClr val="tx1"/>
                </a:solidFill>
                <a:hlinkClick r:id="rId4"/>
              </a:rPr>
              <a:t>arafatmy@najah.edu</a:t>
            </a:r>
            <a:r>
              <a:rPr lang="en-US" dirty="0" smtClean="0">
                <a:solidFill>
                  <a:schemeClr val="tx1"/>
                </a:solidFill>
              </a:rPr>
              <a:t>   </a:t>
            </a:r>
            <a:r>
              <a:rPr lang="en-US" dirty="0" smtClean="0"/>
              <a:t>                      http://4.bp.blogspot.com</a:t>
            </a:r>
            <a:endParaRPr lang="en-US" dirty="0"/>
          </a:p>
        </p:txBody>
      </p:sp>
      <p:sp>
        <p:nvSpPr>
          <p:cNvPr id="4" name="Slide Number Placeholder 3"/>
          <p:cNvSpPr>
            <a:spLocks noGrp="1"/>
          </p:cNvSpPr>
          <p:nvPr>
            <p:ph type="sldNum" sz="quarter" idx="12"/>
          </p:nvPr>
        </p:nvSpPr>
        <p:spPr/>
        <p:txBody>
          <a:bodyPr/>
          <a:lstStyle/>
          <a:p>
            <a:fld id="{2FE8712E-372D-4D1E-ACAE-80949723F7FE}" type="slidenum">
              <a:rPr lang="en-US" smtClean="0"/>
              <a:pPr/>
              <a:t>9</a:t>
            </a:fld>
            <a:endParaRPr lang="en-US"/>
          </a:p>
        </p:txBody>
      </p:sp>
      <p:sp>
        <p:nvSpPr>
          <p:cNvPr id="10" name="TextBox 9"/>
          <p:cNvSpPr txBox="1"/>
          <p:nvPr/>
        </p:nvSpPr>
        <p:spPr>
          <a:xfrm>
            <a:off x="762000" y="2209800"/>
            <a:ext cx="7924800" cy="954107"/>
          </a:xfrm>
          <a:prstGeom prst="rect">
            <a:avLst/>
          </a:prstGeom>
          <a:noFill/>
        </p:spPr>
        <p:txBody>
          <a:bodyPr wrap="square" rtlCol="0">
            <a:spAutoFit/>
          </a:bodyPr>
          <a:lstStyle/>
          <a:p>
            <a:r>
              <a:rPr lang="en-US" sz="2800" dirty="0" smtClean="0"/>
              <a:t>Allowing </a:t>
            </a:r>
            <a:r>
              <a:rPr lang="en-US" sz="2800" dirty="0"/>
              <a:t>learners to realize their capacity to learn, </a:t>
            </a:r>
            <a:r>
              <a:rPr lang="en-US" sz="2800" dirty="0">
                <a:solidFill>
                  <a:srgbClr val="0070C0"/>
                </a:solidFill>
              </a:rPr>
              <a:t>(Learning </a:t>
            </a:r>
            <a:r>
              <a:rPr lang="en-US" sz="2800" dirty="0" smtClean="0">
                <a:solidFill>
                  <a:srgbClr val="0070C0"/>
                </a:solidFill>
              </a:rPr>
              <a:t>Environment &amp; Learning Spaces</a:t>
            </a:r>
            <a:r>
              <a:rPr lang="en-US" sz="2800" dirty="0">
                <a:solidFill>
                  <a:srgbClr val="0070C0"/>
                </a:solidFill>
              </a:rPr>
              <a:t>)</a:t>
            </a:r>
          </a:p>
        </p:txBody>
      </p:sp>
      <p:sp>
        <p:nvSpPr>
          <p:cNvPr id="12" name="TextBox 11"/>
          <p:cNvSpPr txBox="1"/>
          <p:nvPr/>
        </p:nvSpPr>
        <p:spPr>
          <a:xfrm>
            <a:off x="304800" y="3516868"/>
            <a:ext cx="8610600" cy="1908215"/>
          </a:xfrm>
          <a:prstGeom prst="rect">
            <a:avLst/>
          </a:prstGeom>
          <a:noFill/>
        </p:spPr>
        <p:txBody>
          <a:bodyPr wrap="square" rtlCol="0">
            <a:spAutoFit/>
          </a:bodyPr>
          <a:lstStyle/>
          <a:p>
            <a:pPr algn="ctr"/>
            <a:r>
              <a:rPr lang="en-US" sz="2400" dirty="0" smtClean="0"/>
              <a:t>Moving education from delivery of static info to a more: </a:t>
            </a:r>
          </a:p>
          <a:p>
            <a:r>
              <a:rPr lang="en-US" sz="2800" dirty="0" smtClean="0">
                <a:solidFill>
                  <a:srgbClr val="0070C0"/>
                </a:solidFill>
              </a:rPr>
              <a:t>“a dialogical relation where knowledge is </a:t>
            </a:r>
            <a:r>
              <a:rPr lang="en-US" sz="2800" dirty="0" smtClean="0">
                <a:solidFill>
                  <a:srgbClr val="FF0000"/>
                </a:solidFill>
              </a:rPr>
              <a:t>co-created</a:t>
            </a:r>
            <a:r>
              <a:rPr lang="en-US" sz="2800" dirty="0" smtClean="0">
                <a:solidFill>
                  <a:srgbClr val="0070C0"/>
                </a:solidFill>
              </a:rPr>
              <a:t>”</a:t>
            </a:r>
            <a:r>
              <a:rPr lang="en-US" sz="2400" dirty="0" smtClean="0">
                <a:solidFill>
                  <a:srgbClr val="0070C0"/>
                </a:solidFill>
              </a:rPr>
              <a:t> </a:t>
            </a:r>
          </a:p>
          <a:p>
            <a:pPr algn="r"/>
            <a:r>
              <a:rPr lang="en-US" dirty="0" smtClean="0"/>
              <a:t>(Josie Gregory, Facilitation and Facilitator Style, p.99)</a:t>
            </a:r>
          </a:p>
          <a:p>
            <a:pPr algn="ctr"/>
            <a:endParaRPr lang="en-US" sz="2400" dirty="0" smtClean="0">
              <a:solidFill>
                <a:srgbClr val="0070C0"/>
              </a:solidFill>
            </a:endParaRPr>
          </a:p>
          <a:p>
            <a:r>
              <a:rPr lang="en-US" sz="2400" dirty="0" smtClean="0">
                <a:solidFill>
                  <a:srgbClr val="0070C0"/>
                </a:solidFill>
              </a:rPr>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3098</TotalTime>
  <Words>879</Words>
  <Application>Microsoft Office PowerPoint</Application>
  <PresentationFormat>On-screen Show (4:3)</PresentationFormat>
  <Paragraphs>145</Paragraphs>
  <Slides>28</Slides>
  <Notes>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Flow</vt:lpstr>
      <vt:lpstr>        Learner Created Content  Web 2.0 Collaborative Technologies  to Construct Knowledge  Using Learner-Created Content Method  in a Learning Centered Approach </vt:lpstr>
      <vt:lpstr>Slide 2</vt:lpstr>
      <vt:lpstr>Why MIT is successful?</vt:lpstr>
      <vt:lpstr>Why Stanford is successful?</vt:lpstr>
      <vt:lpstr>Slide 5</vt:lpstr>
      <vt:lpstr>3 Pillars of Successful Education (Elements of Quality Educational)</vt:lpstr>
      <vt:lpstr>Passive Consumption?</vt:lpstr>
      <vt:lpstr>Personalized Resources</vt:lpstr>
      <vt:lpstr>The Goal of Education in the 21st century Tsunamis</vt:lpstr>
      <vt:lpstr>Learner Create Content LCC</vt:lpstr>
      <vt:lpstr>Slide 11</vt:lpstr>
      <vt:lpstr>Chapter Zero</vt:lpstr>
      <vt:lpstr>Slide 13</vt:lpstr>
      <vt:lpstr>Slide 14</vt:lpstr>
      <vt:lpstr>Slide 15</vt:lpstr>
      <vt:lpstr>Group work</vt:lpstr>
      <vt:lpstr>http://odc-scc-nnu.wikispaces.com/</vt:lpstr>
      <vt:lpstr>Activities</vt:lpstr>
      <vt:lpstr>Slide 19</vt:lpstr>
      <vt:lpstr>Slide 20</vt:lpstr>
      <vt:lpstr>Conclusion &amp; Outcomes</vt:lpstr>
      <vt:lpstr>Slide 22</vt:lpstr>
      <vt:lpstr>Learner Created Content LCC</vt:lpstr>
      <vt:lpstr>Slide 24</vt:lpstr>
      <vt:lpstr>Slide 25</vt:lpstr>
      <vt:lpstr>Recommendations</vt:lpstr>
      <vt:lpstr>Things that we need to avoid.</vt:lpstr>
      <vt:lpstr>"لا قدسية لمحتوى، و لا قدسية لمدرس  و لا حدود لقدرات الطلاب“ Learning Centered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Learner create content</dc:title>
  <dc:creator>Maher Y. ARAFAT</dc:creator>
  <cp:keywords>LCC</cp:keywords>
  <cp:lastModifiedBy>maher</cp:lastModifiedBy>
  <cp:revision>60</cp:revision>
  <dcterms:created xsi:type="dcterms:W3CDTF">2012-04-20T07:50:30Z</dcterms:created>
  <dcterms:modified xsi:type="dcterms:W3CDTF">2012-06-01T04:17:07Z</dcterms:modified>
</cp:coreProperties>
</file>